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92" r:id="rId4"/>
    <p:sldId id="327" r:id="rId5"/>
    <p:sldId id="282" r:id="rId6"/>
    <p:sldId id="274" r:id="rId7"/>
    <p:sldId id="359" r:id="rId8"/>
    <p:sldId id="275" r:id="rId9"/>
    <p:sldId id="276" r:id="rId10"/>
    <p:sldId id="355" r:id="rId11"/>
    <p:sldId id="296" r:id="rId12"/>
    <p:sldId id="307" r:id="rId13"/>
    <p:sldId id="309" r:id="rId14"/>
    <p:sldId id="362" r:id="rId15"/>
    <p:sldId id="365" r:id="rId16"/>
    <p:sldId id="319" r:id="rId17"/>
    <p:sldId id="336" r:id="rId18"/>
    <p:sldId id="337" r:id="rId19"/>
    <p:sldId id="338" r:id="rId20"/>
    <p:sldId id="339" r:id="rId21"/>
    <p:sldId id="340" r:id="rId22"/>
    <p:sldId id="341" r:id="rId23"/>
    <p:sldId id="331" r:id="rId24"/>
    <p:sldId id="342" r:id="rId25"/>
    <p:sldId id="325" r:id="rId26"/>
    <p:sldId id="328" r:id="rId27"/>
    <p:sldId id="343" r:id="rId28"/>
    <p:sldId id="261" r:id="rId29"/>
    <p:sldId id="345" r:id="rId30"/>
    <p:sldId id="349" r:id="rId31"/>
    <p:sldId id="299" r:id="rId32"/>
    <p:sldId id="294" r:id="rId33"/>
    <p:sldId id="323" r:id="rId34"/>
    <p:sldId id="366" r:id="rId35"/>
    <p:sldId id="351" r:id="rId36"/>
    <p:sldId id="364" r:id="rId37"/>
    <p:sldId id="363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08E"/>
    <a:srgbClr val="E8303B"/>
    <a:srgbClr val="5DA9DD"/>
    <a:srgbClr val="4267B2"/>
    <a:srgbClr val="FEF3D4"/>
    <a:srgbClr val="383333"/>
    <a:srgbClr val="C26E68"/>
    <a:srgbClr val="0099D2"/>
    <a:srgbClr val="ED1C24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20" autoAdjust="0"/>
    <p:restoredTop sz="96395" autoAdjust="0"/>
  </p:normalViewPr>
  <p:slideViewPr>
    <p:cSldViewPr snapToGrid="0" snapToObjects="1">
      <p:cViewPr varScale="1">
        <p:scale>
          <a:sx n="113" d="100"/>
          <a:sy n="113" d="100"/>
        </p:scale>
        <p:origin x="108" y="1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114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930585289742"/>
          <c:y val="3.7671998031496103E-2"/>
          <c:w val="0.89067539944603702"/>
          <c:h val="0.707911171259843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HCV</c:v>
                </c:pt>
                <c:pt idx="1">
                  <c:v>CVD</c:v>
                </c:pt>
                <c:pt idx="2">
                  <c:v>Alcohol abuse</c:v>
                </c:pt>
                <c:pt idx="3">
                  <c:v>HBV</c:v>
                </c:pt>
                <c:pt idx="4">
                  <c:v>CKD**</c:v>
                </c:pt>
                <c:pt idx="5">
                  <c:v>Fracture / osteoporosis</c:v>
                </c:pt>
                <c:pt idx="6">
                  <c:v>Diabetes</c:v>
                </c:pt>
                <c:pt idx="7">
                  <c:v>Hyper-tension</c:v>
                </c:pt>
              </c:strCache>
            </c:strRef>
          </c:cat>
          <c:val>
            <c:numRef>
              <c:f>Sheet1!$B$2:$B$9</c:f>
              <c:numCache>
                <c:formatCode>0.00%</c:formatCode>
                <c:ptCount val="8"/>
                <c:pt idx="0">
                  <c:v>6.0000000000000001E-3</c:v>
                </c:pt>
                <c:pt idx="1">
                  <c:v>5.0999999999999997E-2</c:v>
                </c:pt>
                <c:pt idx="2">
                  <c:v>3.1E-2</c:v>
                </c:pt>
                <c:pt idx="3">
                  <c:v>1E-3</c:v>
                </c:pt>
                <c:pt idx="4">
                  <c:v>3.0000000000000001E-3</c:v>
                </c:pt>
                <c:pt idx="5">
                  <c:v>5.0000000000000001E-3</c:v>
                </c:pt>
                <c:pt idx="6">
                  <c:v>6.6000000000000003E-2</c:v>
                </c:pt>
                <c:pt idx="7">
                  <c:v>0.25900000000000001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8A-4BD3-99C6-CD9CEAB451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PLWHIV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Sheet1!$A$2:$A$9</c:f>
              <c:strCache>
                <c:ptCount val="8"/>
                <c:pt idx="0">
                  <c:v>HCV</c:v>
                </c:pt>
                <c:pt idx="1">
                  <c:v>CVD</c:v>
                </c:pt>
                <c:pt idx="2">
                  <c:v>Alcohol abuse</c:v>
                </c:pt>
                <c:pt idx="3">
                  <c:v>HBV</c:v>
                </c:pt>
                <c:pt idx="4">
                  <c:v>CKD**</c:v>
                </c:pt>
                <c:pt idx="5">
                  <c:v>Fracture / osteoporosis</c:v>
                </c:pt>
                <c:pt idx="6">
                  <c:v>Diabetes</c:v>
                </c:pt>
                <c:pt idx="7">
                  <c:v>Hyper-tension</c:v>
                </c:pt>
              </c:strCache>
            </c:strRef>
          </c:cat>
          <c:val>
            <c:numRef>
              <c:f>Sheet1!$C$2:$C$9</c:f>
              <c:numCache>
                <c:formatCode>0.00%</c:formatCode>
                <c:ptCount val="8"/>
                <c:pt idx="0">
                  <c:v>0.125</c:v>
                </c:pt>
                <c:pt idx="1">
                  <c:v>7.3999999999999996E-2</c:v>
                </c:pt>
                <c:pt idx="2">
                  <c:v>5.8000000000000003E-2</c:v>
                </c:pt>
                <c:pt idx="3">
                  <c:v>3.7999999999999999E-2</c:v>
                </c:pt>
                <c:pt idx="4">
                  <c:v>1.2E-2</c:v>
                </c:pt>
                <c:pt idx="5" formatCode="0%">
                  <c:v>0.01</c:v>
                </c:pt>
                <c:pt idx="6">
                  <c:v>7.9000000000000001E-2</c:v>
                </c:pt>
                <c:pt idx="7" formatCode="0%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8A-4BD3-99C6-CD9CEAB45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173520"/>
        <c:axId val="208169992"/>
      </c:barChart>
      <c:catAx>
        <c:axId val="20817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169992"/>
        <c:crosses val="autoZero"/>
        <c:auto val="1"/>
        <c:lblAlgn val="ctr"/>
        <c:lblOffset val="100"/>
        <c:noMultiLvlLbl val="0"/>
      </c:catAx>
      <c:valAx>
        <c:axId val="208169992"/>
        <c:scaling>
          <c:orientation val="minMax"/>
          <c:max val="0.35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208173520"/>
        <c:crosses val="autoZero"/>
        <c:crossBetween val="between"/>
        <c:majorUnit val="0.05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398" baseline="0"/>
            </a:pPr>
            <a:endParaRPr lang="en-US"/>
          </a:p>
        </c:txPr>
      </c:dTable>
      <c:spPr>
        <a:noFill/>
        <a:ln w="25373">
          <a:noFill/>
        </a:ln>
      </c:spPr>
    </c:plotArea>
    <c:legend>
      <c:legendPos val="r"/>
      <c:layout>
        <c:manualLayout>
          <c:xMode val="edge"/>
          <c:yMode val="edge"/>
          <c:x val="0.59981818181818181"/>
          <c:y val="0.17010820845690841"/>
          <c:w val="0.22426669393598528"/>
          <c:h val="0.17699577210047118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598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B/F/TAF</c:v>
                </c:pt>
                <c:pt idx="1">
                  <c:v>DTG/ABC/3TC</c:v>
                </c:pt>
                <c:pt idx="2">
                  <c:v>B/F/TAF</c:v>
                </c:pt>
                <c:pt idx="3">
                  <c:v>DTG/F/TAF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3.6</c:v>
                </c:pt>
                <c:pt idx="1">
                  <c:v>2.4</c:v>
                </c:pt>
                <c:pt idx="2">
                  <c:v>3.5</c:v>
                </c:pt>
                <c:pt idx="3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F-4323-8AED-B4FF2AD6E1C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4034640"/>
        <c:axId val="1874033808"/>
      </c:barChart>
      <c:catAx>
        <c:axId val="187403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33808"/>
        <c:crosses val="autoZero"/>
        <c:auto val="1"/>
        <c:lblAlgn val="ctr"/>
        <c:lblOffset val="100"/>
        <c:noMultiLvlLbl val="0"/>
      </c:catAx>
      <c:valAx>
        <c:axId val="18740338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AU" dirty="0"/>
                  <a:t>Weight </a:t>
                </a:r>
                <a:r>
                  <a:rPr lang="en-AU" dirty="0" smtClean="0"/>
                  <a:t>gain </a:t>
                </a:r>
                <a:r>
                  <a:rPr lang="en-AU" dirty="0"/>
                  <a:t>Week </a:t>
                </a:r>
                <a:r>
                  <a:rPr lang="en-AU" dirty="0" smtClean="0"/>
                  <a:t>96 (kg)</a:t>
                </a:r>
                <a:endParaRPr lang="en-AU" dirty="0"/>
              </a:p>
            </c:rich>
          </c:tx>
          <c:layout>
            <c:manualLayout>
              <c:xMode val="edge"/>
              <c:yMode val="edge"/>
              <c:x val="1.2320788313140499E-2"/>
              <c:y val="3.583307086614173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403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>
              <a:lumMod val="85000"/>
              <a:lumOff val="1500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39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MetaBook-Roman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544364508393283E-2"/>
          <c:y val="6.7915690866510545E-2"/>
          <c:w val="0.90047961630695439"/>
          <c:h val="0.7587822014051521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8100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numRef>
              <c:f>Sheet1!$A$2:$A$98</c:f>
              <c:numCache>
                <c:formatCode>General</c:formatCode>
                <c:ptCount val="97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4</c:v>
                </c:pt>
                <c:pt idx="9">
                  <c:v>5</c:v>
                </c:pt>
                <c:pt idx="10">
                  <c:v>5</c:v>
                </c:pt>
                <c:pt idx="11">
                  <c:v>6</c:v>
                </c:pt>
                <c:pt idx="12">
                  <c:v>6</c:v>
                </c:pt>
                <c:pt idx="13">
                  <c:v>7</c:v>
                </c:pt>
                <c:pt idx="14">
                  <c:v>7</c:v>
                </c:pt>
                <c:pt idx="15">
                  <c:v>8</c:v>
                </c:pt>
                <c:pt idx="16">
                  <c:v>8</c:v>
                </c:pt>
                <c:pt idx="17">
                  <c:v>9</c:v>
                </c:pt>
                <c:pt idx="18">
                  <c:v>9</c:v>
                </c:pt>
                <c:pt idx="19">
                  <c:v>10</c:v>
                </c:pt>
                <c:pt idx="20">
                  <c:v>10</c:v>
                </c:pt>
                <c:pt idx="21">
                  <c:v>11</c:v>
                </c:pt>
                <c:pt idx="22">
                  <c:v>11</c:v>
                </c:pt>
                <c:pt idx="23">
                  <c:v>12</c:v>
                </c:pt>
                <c:pt idx="24">
                  <c:v>12</c:v>
                </c:pt>
                <c:pt idx="25">
                  <c:v>13</c:v>
                </c:pt>
                <c:pt idx="26">
                  <c:v>13</c:v>
                </c:pt>
                <c:pt idx="27">
                  <c:v>14</c:v>
                </c:pt>
                <c:pt idx="28">
                  <c:v>14</c:v>
                </c:pt>
                <c:pt idx="29">
                  <c:v>15</c:v>
                </c:pt>
                <c:pt idx="30">
                  <c:v>15</c:v>
                </c:pt>
                <c:pt idx="31">
                  <c:v>16</c:v>
                </c:pt>
                <c:pt idx="32">
                  <c:v>16</c:v>
                </c:pt>
                <c:pt idx="33">
                  <c:v>17</c:v>
                </c:pt>
                <c:pt idx="34">
                  <c:v>17</c:v>
                </c:pt>
                <c:pt idx="35">
                  <c:v>18</c:v>
                </c:pt>
                <c:pt idx="36">
                  <c:v>18</c:v>
                </c:pt>
                <c:pt idx="37">
                  <c:v>19</c:v>
                </c:pt>
                <c:pt idx="38">
                  <c:v>19</c:v>
                </c:pt>
                <c:pt idx="39">
                  <c:v>20</c:v>
                </c:pt>
                <c:pt idx="40">
                  <c:v>20</c:v>
                </c:pt>
                <c:pt idx="41">
                  <c:v>21</c:v>
                </c:pt>
                <c:pt idx="42">
                  <c:v>21</c:v>
                </c:pt>
                <c:pt idx="43">
                  <c:v>22</c:v>
                </c:pt>
                <c:pt idx="44">
                  <c:v>22</c:v>
                </c:pt>
                <c:pt idx="45">
                  <c:v>23</c:v>
                </c:pt>
                <c:pt idx="46">
                  <c:v>23</c:v>
                </c:pt>
                <c:pt idx="47">
                  <c:v>24</c:v>
                </c:pt>
                <c:pt idx="48">
                  <c:v>24</c:v>
                </c:pt>
                <c:pt idx="49">
                  <c:v>25</c:v>
                </c:pt>
                <c:pt idx="50">
                  <c:v>25</c:v>
                </c:pt>
                <c:pt idx="51">
                  <c:v>26</c:v>
                </c:pt>
                <c:pt idx="52">
                  <c:v>26</c:v>
                </c:pt>
                <c:pt idx="53">
                  <c:v>27</c:v>
                </c:pt>
                <c:pt idx="54">
                  <c:v>27</c:v>
                </c:pt>
                <c:pt idx="55">
                  <c:v>28</c:v>
                </c:pt>
                <c:pt idx="56">
                  <c:v>28</c:v>
                </c:pt>
                <c:pt idx="57">
                  <c:v>29</c:v>
                </c:pt>
                <c:pt idx="58">
                  <c:v>29</c:v>
                </c:pt>
                <c:pt idx="59">
                  <c:v>30</c:v>
                </c:pt>
                <c:pt idx="60">
                  <c:v>30</c:v>
                </c:pt>
                <c:pt idx="61">
                  <c:v>31</c:v>
                </c:pt>
                <c:pt idx="62">
                  <c:v>31</c:v>
                </c:pt>
                <c:pt idx="63">
                  <c:v>32</c:v>
                </c:pt>
                <c:pt idx="64">
                  <c:v>32</c:v>
                </c:pt>
                <c:pt idx="65">
                  <c:v>33</c:v>
                </c:pt>
                <c:pt idx="66">
                  <c:v>33</c:v>
                </c:pt>
                <c:pt idx="67">
                  <c:v>34</c:v>
                </c:pt>
                <c:pt idx="68">
                  <c:v>34</c:v>
                </c:pt>
                <c:pt idx="69">
                  <c:v>35</c:v>
                </c:pt>
                <c:pt idx="70">
                  <c:v>35</c:v>
                </c:pt>
                <c:pt idx="71">
                  <c:v>36</c:v>
                </c:pt>
                <c:pt idx="72">
                  <c:v>36</c:v>
                </c:pt>
                <c:pt idx="73">
                  <c:v>37</c:v>
                </c:pt>
                <c:pt idx="74">
                  <c:v>37</c:v>
                </c:pt>
                <c:pt idx="75">
                  <c:v>38</c:v>
                </c:pt>
                <c:pt idx="76">
                  <c:v>38</c:v>
                </c:pt>
                <c:pt idx="77">
                  <c:v>39</c:v>
                </c:pt>
                <c:pt idx="78">
                  <c:v>39</c:v>
                </c:pt>
                <c:pt idx="79">
                  <c:v>40</c:v>
                </c:pt>
                <c:pt idx="80">
                  <c:v>40</c:v>
                </c:pt>
                <c:pt idx="81">
                  <c:v>41</c:v>
                </c:pt>
                <c:pt idx="82">
                  <c:v>41</c:v>
                </c:pt>
                <c:pt idx="83">
                  <c:v>42</c:v>
                </c:pt>
                <c:pt idx="84">
                  <c:v>42</c:v>
                </c:pt>
                <c:pt idx="85">
                  <c:v>43</c:v>
                </c:pt>
                <c:pt idx="86">
                  <c:v>43</c:v>
                </c:pt>
                <c:pt idx="87">
                  <c:v>44</c:v>
                </c:pt>
                <c:pt idx="88">
                  <c:v>44</c:v>
                </c:pt>
                <c:pt idx="89">
                  <c:v>45</c:v>
                </c:pt>
                <c:pt idx="90">
                  <c:v>45</c:v>
                </c:pt>
                <c:pt idx="91">
                  <c:v>46</c:v>
                </c:pt>
                <c:pt idx="92">
                  <c:v>46</c:v>
                </c:pt>
                <c:pt idx="93">
                  <c:v>47</c:v>
                </c:pt>
                <c:pt idx="94">
                  <c:v>47</c:v>
                </c:pt>
                <c:pt idx="95">
                  <c:v>48</c:v>
                </c:pt>
                <c:pt idx="96">
                  <c:v>48</c:v>
                </c:pt>
              </c:numCache>
            </c:numRef>
          </c:xVal>
          <c:yVal>
            <c:numRef>
              <c:f>Sheet1!$B$2:$B$98</c:f>
              <c:numCache>
                <c:formatCode>General</c:formatCode>
                <c:ptCount val="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5.8799999999999998E-2</c:v>
                </c:pt>
                <c:pt idx="17">
                  <c:v>5.8799999999999998E-2</c:v>
                </c:pt>
                <c:pt idx="18">
                  <c:v>0.10299999999999999</c:v>
                </c:pt>
                <c:pt idx="19">
                  <c:v>0.10299999999999999</c:v>
                </c:pt>
                <c:pt idx="20">
                  <c:v>0.13300000000000001</c:v>
                </c:pt>
                <c:pt idx="21">
                  <c:v>0.13300000000000001</c:v>
                </c:pt>
                <c:pt idx="22">
                  <c:v>0.252</c:v>
                </c:pt>
                <c:pt idx="23">
                  <c:v>0.252</c:v>
                </c:pt>
                <c:pt idx="24">
                  <c:v>0.32700000000000001</c:v>
                </c:pt>
                <c:pt idx="25">
                  <c:v>0.32700000000000001</c:v>
                </c:pt>
                <c:pt idx="26">
                  <c:v>0.41799999999999998</c:v>
                </c:pt>
                <c:pt idx="27">
                  <c:v>0.41799999999999998</c:v>
                </c:pt>
                <c:pt idx="28">
                  <c:v>0.495</c:v>
                </c:pt>
                <c:pt idx="29">
                  <c:v>0.495</c:v>
                </c:pt>
                <c:pt idx="30">
                  <c:v>0.55700000000000005</c:v>
                </c:pt>
                <c:pt idx="31">
                  <c:v>0.55700000000000005</c:v>
                </c:pt>
                <c:pt idx="32">
                  <c:v>0.66700000000000004</c:v>
                </c:pt>
                <c:pt idx="33">
                  <c:v>0.66700000000000004</c:v>
                </c:pt>
                <c:pt idx="34">
                  <c:v>0.76300000000000001</c:v>
                </c:pt>
                <c:pt idx="35">
                  <c:v>0.76300000000000001</c:v>
                </c:pt>
                <c:pt idx="36">
                  <c:v>0.82799999999999996</c:v>
                </c:pt>
                <c:pt idx="37">
                  <c:v>0.82799999999999996</c:v>
                </c:pt>
                <c:pt idx="38">
                  <c:v>0.94399999999999995</c:v>
                </c:pt>
                <c:pt idx="39">
                  <c:v>0.94399999999999995</c:v>
                </c:pt>
                <c:pt idx="40">
                  <c:v>1.1000000000000001</c:v>
                </c:pt>
                <c:pt idx="41">
                  <c:v>1.1000000000000001</c:v>
                </c:pt>
                <c:pt idx="42">
                  <c:v>1.23</c:v>
                </c:pt>
                <c:pt idx="43">
                  <c:v>1.23</c:v>
                </c:pt>
                <c:pt idx="44">
                  <c:v>1.37</c:v>
                </c:pt>
                <c:pt idx="45">
                  <c:v>1.37</c:v>
                </c:pt>
                <c:pt idx="46">
                  <c:v>1.43</c:v>
                </c:pt>
                <c:pt idx="47">
                  <c:v>1.43</c:v>
                </c:pt>
                <c:pt idx="48">
                  <c:v>1.48</c:v>
                </c:pt>
                <c:pt idx="49">
                  <c:v>1.48</c:v>
                </c:pt>
                <c:pt idx="50">
                  <c:v>1.56</c:v>
                </c:pt>
                <c:pt idx="51">
                  <c:v>1.56</c:v>
                </c:pt>
                <c:pt idx="52">
                  <c:v>1.6</c:v>
                </c:pt>
                <c:pt idx="53">
                  <c:v>1.6</c:v>
                </c:pt>
                <c:pt idx="54">
                  <c:v>1.75</c:v>
                </c:pt>
                <c:pt idx="55">
                  <c:v>1.75</c:v>
                </c:pt>
                <c:pt idx="56">
                  <c:v>1.91</c:v>
                </c:pt>
                <c:pt idx="57">
                  <c:v>1.91</c:v>
                </c:pt>
                <c:pt idx="58">
                  <c:v>1.99</c:v>
                </c:pt>
                <c:pt idx="59">
                  <c:v>1.99</c:v>
                </c:pt>
                <c:pt idx="60">
                  <c:v>2.16</c:v>
                </c:pt>
                <c:pt idx="61">
                  <c:v>2.16</c:v>
                </c:pt>
                <c:pt idx="62">
                  <c:v>2.2200000000000002</c:v>
                </c:pt>
                <c:pt idx="63">
                  <c:v>2.2200000000000002</c:v>
                </c:pt>
                <c:pt idx="64">
                  <c:v>2.35</c:v>
                </c:pt>
                <c:pt idx="65">
                  <c:v>2.35</c:v>
                </c:pt>
                <c:pt idx="66">
                  <c:v>2.44</c:v>
                </c:pt>
                <c:pt idx="67">
                  <c:v>2.44</c:v>
                </c:pt>
                <c:pt idx="68">
                  <c:v>2.6</c:v>
                </c:pt>
                <c:pt idx="69">
                  <c:v>2.6</c:v>
                </c:pt>
                <c:pt idx="70">
                  <c:v>2.76</c:v>
                </c:pt>
                <c:pt idx="71">
                  <c:v>2.76</c:v>
                </c:pt>
                <c:pt idx="72">
                  <c:v>2.97</c:v>
                </c:pt>
                <c:pt idx="73">
                  <c:v>2.97</c:v>
                </c:pt>
                <c:pt idx="74">
                  <c:v>3.2</c:v>
                </c:pt>
                <c:pt idx="75">
                  <c:v>3.2</c:v>
                </c:pt>
                <c:pt idx="76">
                  <c:v>3.31</c:v>
                </c:pt>
                <c:pt idx="77">
                  <c:v>3.31</c:v>
                </c:pt>
                <c:pt idx="78">
                  <c:v>3.54</c:v>
                </c:pt>
                <c:pt idx="79">
                  <c:v>3.54</c:v>
                </c:pt>
                <c:pt idx="80">
                  <c:v>3.57</c:v>
                </c:pt>
                <c:pt idx="81">
                  <c:v>3.57</c:v>
                </c:pt>
                <c:pt idx="82">
                  <c:v>3.63</c:v>
                </c:pt>
                <c:pt idx="83">
                  <c:v>3.63</c:v>
                </c:pt>
                <c:pt idx="84">
                  <c:v>3.75</c:v>
                </c:pt>
                <c:pt idx="85">
                  <c:v>3.75</c:v>
                </c:pt>
                <c:pt idx="86">
                  <c:v>3.75</c:v>
                </c:pt>
                <c:pt idx="87">
                  <c:v>3.75</c:v>
                </c:pt>
                <c:pt idx="88">
                  <c:v>3.82</c:v>
                </c:pt>
                <c:pt idx="89">
                  <c:v>3.82</c:v>
                </c:pt>
                <c:pt idx="90">
                  <c:v>3.96</c:v>
                </c:pt>
                <c:pt idx="91">
                  <c:v>3.97</c:v>
                </c:pt>
                <c:pt idx="92">
                  <c:v>4.17</c:v>
                </c:pt>
                <c:pt idx="93">
                  <c:v>4.17</c:v>
                </c:pt>
                <c:pt idx="94">
                  <c:v>4.32</c:v>
                </c:pt>
                <c:pt idx="95">
                  <c:v>4.32</c:v>
                </c:pt>
                <c:pt idx="96">
                  <c:v>4.3600000000000003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83-4439-9267-C5B3ECAFD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91631648"/>
        <c:axId val="1"/>
      </c:scatterChart>
      <c:valAx>
        <c:axId val="1991631648"/>
        <c:scaling>
          <c:orientation val="minMax"/>
          <c:max val="48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2114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9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etaBook-Roman"/>
                <a:cs typeface="Arial" panose="020B0604020202020204" pitchFamily="34" charset="0"/>
              </a:defRPr>
            </a:pPr>
            <a:endParaRPr lang="en-US"/>
          </a:p>
        </c:txPr>
        <c:crossAx val="1"/>
        <c:crosses val="autoZero"/>
        <c:crossBetween val="midCat"/>
        <c:majorUnit val="6"/>
      </c:valAx>
      <c:valAx>
        <c:axId val="1"/>
        <c:scaling>
          <c:orientation val="minMax"/>
          <c:max val="5"/>
        </c:scaling>
        <c:delete val="0"/>
        <c:axPos val="l"/>
        <c:majorGridlines>
          <c:spPr>
            <a:ln w="2114" cap="flat" cmpd="sng" algn="ctr">
              <a:solidFill>
                <a:schemeClr val="tx1"/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8454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9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MetaBook-Roman"/>
                <a:cs typeface="Arial" panose="020B0604020202020204" pitchFamily="34" charset="0"/>
              </a:defRPr>
            </a:pPr>
            <a:endParaRPr lang="en-US"/>
          </a:p>
        </c:txPr>
        <c:crossAx val="1991631648"/>
        <c:crosses val="autoZero"/>
        <c:crossBetween val="midCat"/>
        <c:majorUnit val="0.5"/>
      </c:valAx>
      <c:spPr>
        <a:noFill/>
        <a:ln w="8454">
          <a:solidFill>
            <a:schemeClr val="tx1"/>
          </a:solidFill>
          <a:prstDash val="solid"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199" b="1" i="0" u="none" strike="noStrike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MetaBook-Roman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24/07/2019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A1E63-D781-4396-8CB2-9B00F561232E}" type="datetimeFigureOut">
              <a:rPr lang="en-AU" smtClean="0"/>
              <a:t>24/07/2019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38822-1810-4968-96FE-556A3417C6E8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39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02750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202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90838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9159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1574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4581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7214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1850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591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Alan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On Pubmed I have found 3 studies that depict this new epidemiological scenarios</a:t>
            </a:r>
          </a:p>
          <a:p>
            <a:pPr>
              <a:spcBef>
                <a:spcPct val="0"/>
              </a:spcBef>
            </a:pPr>
            <a:r>
              <a:rPr lang="en-GB" altLang="en-US" dirty="0" smtClean="0">
                <a:latin typeface="Arial" panose="020B0604020202020204" pitchFamily="34" charset="0"/>
              </a:rPr>
              <a:t>1. This tells us that there is an overlap between HANA and age related disorders with particular regards to CVD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E1F0F10-0F2F-4701-949B-37E3E8B4305D}" type="slidenum">
              <a:rPr lang="en-GB" altLang="en-US" b="0" i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pPr eaLnBrk="1" hangingPunct="1"/>
              <a:t>8</a:t>
            </a:fld>
            <a:endParaRPr lang="en-GB" altLang="en-US" b="0" i="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500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590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8161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1367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38822-1810-4968-96FE-556A3417C6E8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25395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60" r:id="rId10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p.dk/Tools-Standards/Clinical-risk-scor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hyperlink" Target="http://tools.acc.org/ASCVD-Risk-Estimator-Plus/#!/calculate/estimat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7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Noncommunicable diseases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among </a:t>
            </a:r>
            <a:r>
              <a:rPr lang="en-US" b="0" dirty="0"/>
              <a:t>persons living with HIV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107831"/>
          </a:xfrm>
        </p:spPr>
        <p:txBody>
          <a:bodyPr>
            <a:normAutofit/>
          </a:bodyPr>
          <a:lstStyle/>
          <a:p>
            <a:r>
              <a:rPr lang="en-US" dirty="0" smtClean="0"/>
              <a:t>Andrew Carr</a:t>
            </a:r>
          </a:p>
          <a:p>
            <a:r>
              <a:rPr lang="en-US" dirty="0" smtClean="0"/>
              <a:t>St Vincent’s Hospital, Sydney, Australia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Cardiovascular disease (CVD)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98602"/>
            <a:ext cx="10972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HIV+ adults: disability-adjusted life years per 100,000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160"/>
          <a:stretch/>
        </p:blipFill>
        <p:spPr>
          <a:xfrm>
            <a:off x="609600" y="2026239"/>
            <a:ext cx="10972800" cy="3998326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278770" y="6581775"/>
            <a:ext cx="19273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Shah et al, Circulation 2018</a:t>
            </a:r>
            <a:endParaRPr lang="da-DK" altLang="en-US" sz="1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Cardiovascular disease (CVD)</a:t>
            </a:r>
            <a:endParaRPr lang="en-AU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397871" y="6581775"/>
            <a:ext cx="38082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da-DK" altLang="en-US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Law et al, HIV Med </a:t>
            </a:r>
            <a:r>
              <a:rPr lang="da-DK" altLang="en-US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2006; Opsomer et al, Drugs R+D 2018</a:t>
            </a:r>
            <a:endParaRPr lang="da-DK" altLang="en-US" sz="1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5006" y="1903501"/>
            <a:ext cx="5128694" cy="4205199"/>
            <a:chOff x="432" y="474"/>
            <a:chExt cx="4748" cy="2662"/>
          </a:xfrm>
        </p:grpSpPr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917" y="474"/>
              <a:ext cx="3947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s-ES_tradnl" altLang="en-US" dirty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Rectangle 59"/>
            <p:cNvSpPr>
              <a:spLocks noChangeArrowheads="1"/>
            </p:cNvSpPr>
            <p:nvPr/>
          </p:nvSpPr>
          <p:spPr bwMode="auto">
            <a:xfrm>
              <a:off x="669" y="2982"/>
              <a:ext cx="451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cART duration (years) 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8" name="Rectangle 60"/>
            <p:cNvSpPr>
              <a:spLocks noChangeArrowheads="1"/>
            </p:cNvSpPr>
            <p:nvPr/>
          </p:nvSpPr>
          <p:spPr bwMode="auto">
            <a:xfrm rot="16200000">
              <a:off x="-271" y="1669"/>
              <a:ext cx="1585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 smtClean="0">
                  <a:cs typeface="Arial" panose="020B0604020202020204" pitchFamily="34" charset="0"/>
                </a:rPr>
                <a:t>Rate/1000 </a:t>
              </a:r>
              <a:r>
                <a:rPr lang="en-US" altLang="en-US" sz="1600" dirty="0">
                  <a:cs typeface="Arial" panose="020B0604020202020204" pitchFamily="34" charset="0"/>
                </a:rPr>
                <a:t>person-</a:t>
              </a:r>
              <a:r>
                <a:rPr lang="en-US" altLang="en-US" sz="1600" dirty="0" err="1">
                  <a:cs typeface="Arial" panose="020B0604020202020204" pitchFamily="34" charset="0"/>
                </a:rPr>
                <a:t>yrs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9" name="Rectangle 66"/>
            <p:cNvSpPr>
              <a:spLocks noChangeArrowheads="1"/>
            </p:cNvSpPr>
            <p:nvPr/>
          </p:nvSpPr>
          <p:spPr bwMode="auto">
            <a:xfrm>
              <a:off x="1368" y="1048"/>
              <a:ext cx="1093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  <a:cs typeface="Arial" panose="020B0604020202020204" pitchFamily="34" charset="0"/>
                </a:rPr>
                <a:t>Observed</a:t>
              </a:r>
            </a:p>
          </p:txBody>
        </p:sp>
        <p:sp>
          <p:nvSpPr>
            <p:cNvPr id="10" name="Rectangle 67"/>
            <p:cNvSpPr>
              <a:spLocks noChangeArrowheads="1"/>
            </p:cNvSpPr>
            <p:nvPr/>
          </p:nvSpPr>
          <p:spPr bwMode="auto">
            <a:xfrm>
              <a:off x="1348" y="1266"/>
              <a:ext cx="1179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0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Predicted</a:t>
              </a:r>
              <a:endParaRPr lang="en-US" altLang="en-US" sz="20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679" y="2238"/>
              <a:ext cx="72" cy="74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4092" y="1948"/>
              <a:ext cx="74" cy="73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791" y="1774"/>
              <a:ext cx="73" cy="73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1267" y="2388"/>
              <a:ext cx="73" cy="74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1974" y="2383"/>
              <a:ext cx="73" cy="74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3385" y="2145"/>
              <a:ext cx="72" cy="73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rgbClr val="00206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 flipV="1">
              <a:off x="842" y="1077"/>
              <a:ext cx="1" cy="161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 flipH="1">
              <a:off x="805" y="2688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flipH="1">
              <a:off x="805" y="2480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 flipH="1">
              <a:off x="805" y="2284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 flipH="1">
              <a:off x="805" y="2087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H="1">
              <a:off x="805" y="1890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805" y="1684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>
              <a:off x="805" y="1488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 flipH="1">
              <a:off x="805" y="1291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 flipH="1">
              <a:off x="805" y="1085"/>
              <a:ext cx="37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205" y="2691"/>
              <a:ext cx="1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1905" y="2691"/>
              <a:ext cx="1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616" y="2691"/>
              <a:ext cx="1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3316" y="2691"/>
              <a:ext cx="0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4027" y="2691"/>
              <a:ext cx="0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4725" y="2687"/>
              <a:ext cx="1" cy="31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1205" y="2252"/>
              <a:ext cx="700" cy="331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H="1">
              <a:off x="1905" y="2098"/>
              <a:ext cx="711" cy="154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H="1">
              <a:off x="2616" y="1932"/>
              <a:ext cx="699" cy="166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>
              <a:off x="3315" y="1829"/>
              <a:ext cx="712" cy="103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H="1">
              <a:off x="4027" y="1580"/>
              <a:ext cx="698" cy="249"/>
            </a:xfrm>
            <a:prstGeom prst="line">
              <a:avLst/>
            </a:prstGeom>
            <a:noFill/>
            <a:ln w="285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H="1">
              <a:off x="1305" y="2418"/>
              <a:ext cx="698" cy="1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H="1">
              <a:off x="2003" y="2273"/>
              <a:ext cx="712" cy="145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0" name="Line 34"/>
            <p:cNvSpPr>
              <a:spLocks noChangeShapeType="1"/>
            </p:cNvSpPr>
            <p:nvPr/>
          </p:nvSpPr>
          <p:spPr bwMode="auto">
            <a:xfrm flipH="1">
              <a:off x="2715" y="2180"/>
              <a:ext cx="700" cy="93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 flipH="1">
              <a:off x="3415" y="1984"/>
              <a:ext cx="711" cy="196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2" name="Line 36"/>
            <p:cNvSpPr>
              <a:spLocks noChangeShapeType="1"/>
            </p:cNvSpPr>
            <p:nvPr/>
          </p:nvSpPr>
          <p:spPr bwMode="auto">
            <a:xfrm flipH="1">
              <a:off x="4126" y="1808"/>
              <a:ext cx="700" cy="176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4830" y="1736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>
              <a:off x="1205" y="2387"/>
              <a:ext cx="1" cy="2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5" name="Line 39"/>
            <p:cNvSpPr>
              <a:spLocks noChangeShapeType="1"/>
            </p:cNvSpPr>
            <p:nvPr/>
          </p:nvSpPr>
          <p:spPr bwMode="auto">
            <a:xfrm>
              <a:off x="1905" y="1870"/>
              <a:ext cx="1" cy="6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6" name="Line 40"/>
            <p:cNvSpPr>
              <a:spLocks noChangeShapeType="1"/>
            </p:cNvSpPr>
            <p:nvPr/>
          </p:nvSpPr>
          <p:spPr bwMode="auto">
            <a:xfrm>
              <a:off x="2616" y="1705"/>
              <a:ext cx="1" cy="6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7" name="Line 41"/>
            <p:cNvSpPr>
              <a:spLocks noChangeShapeType="1"/>
            </p:cNvSpPr>
            <p:nvPr/>
          </p:nvSpPr>
          <p:spPr bwMode="auto">
            <a:xfrm>
              <a:off x="3315" y="1622"/>
              <a:ext cx="1" cy="6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8" name="Line 42"/>
            <p:cNvSpPr>
              <a:spLocks noChangeShapeType="1"/>
            </p:cNvSpPr>
            <p:nvPr/>
          </p:nvSpPr>
          <p:spPr bwMode="auto">
            <a:xfrm>
              <a:off x="4027" y="1529"/>
              <a:ext cx="0" cy="59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>
              <a:off x="4725" y="1270"/>
              <a:ext cx="1" cy="6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50" name="Oval 44"/>
            <p:cNvSpPr>
              <a:spLocks noChangeArrowheads="1"/>
            </p:cNvSpPr>
            <p:nvPr/>
          </p:nvSpPr>
          <p:spPr bwMode="auto">
            <a:xfrm>
              <a:off x="1167" y="2552"/>
              <a:ext cx="73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1" name="Oval 45"/>
            <p:cNvSpPr>
              <a:spLocks noChangeArrowheads="1"/>
            </p:cNvSpPr>
            <p:nvPr/>
          </p:nvSpPr>
          <p:spPr bwMode="auto">
            <a:xfrm>
              <a:off x="1870" y="2212"/>
              <a:ext cx="73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2578" y="2068"/>
              <a:ext cx="72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3" name="Oval 47"/>
            <p:cNvSpPr>
              <a:spLocks noChangeArrowheads="1"/>
            </p:cNvSpPr>
            <p:nvPr/>
          </p:nvSpPr>
          <p:spPr bwMode="auto">
            <a:xfrm>
              <a:off x="3280" y="1897"/>
              <a:ext cx="73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4" name="Oval 48"/>
            <p:cNvSpPr>
              <a:spLocks noChangeArrowheads="1"/>
            </p:cNvSpPr>
            <p:nvPr/>
          </p:nvSpPr>
          <p:spPr bwMode="auto">
            <a:xfrm>
              <a:off x="3994" y="1789"/>
              <a:ext cx="72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4687" y="1545"/>
              <a:ext cx="72" cy="74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AU" altLang="en-US" sz="1800" dirty="0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>
              <a:off x="708" y="2617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0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708" y="242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1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708" y="2218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2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708" y="202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3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708" y="182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4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708" y="16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5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2" name="Rectangle 56"/>
            <p:cNvSpPr>
              <a:spLocks noChangeArrowheads="1"/>
            </p:cNvSpPr>
            <p:nvPr/>
          </p:nvSpPr>
          <p:spPr bwMode="auto">
            <a:xfrm>
              <a:off x="708" y="1422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6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3" name="Rectangle 57"/>
            <p:cNvSpPr>
              <a:spLocks noChangeArrowheads="1"/>
            </p:cNvSpPr>
            <p:nvPr/>
          </p:nvSpPr>
          <p:spPr bwMode="auto">
            <a:xfrm>
              <a:off x="708" y="1221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7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708" y="1015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8</a:t>
              </a:r>
              <a:endParaRPr lang="es-ES_tradnl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5" name="Rectangle 61"/>
            <p:cNvSpPr>
              <a:spLocks noChangeArrowheads="1"/>
            </p:cNvSpPr>
            <p:nvPr/>
          </p:nvSpPr>
          <p:spPr bwMode="auto">
            <a:xfrm>
              <a:off x="1809" y="2730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&lt; 1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66" name="Rectangle 62"/>
            <p:cNvSpPr>
              <a:spLocks noChangeArrowheads="1"/>
            </p:cNvSpPr>
            <p:nvPr/>
          </p:nvSpPr>
          <p:spPr bwMode="auto">
            <a:xfrm>
              <a:off x="2522" y="2730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1-2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67" name="Rectangle 63"/>
            <p:cNvSpPr>
              <a:spLocks noChangeArrowheads="1"/>
            </p:cNvSpPr>
            <p:nvPr/>
          </p:nvSpPr>
          <p:spPr bwMode="auto">
            <a:xfrm>
              <a:off x="3214" y="2730"/>
              <a:ext cx="22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2-3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68" name="Rectangle 64"/>
            <p:cNvSpPr>
              <a:spLocks noChangeArrowheads="1"/>
            </p:cNvSpPr>
            <p:nvPr/>
          </p:nvSpPr>
          <p:spPr bwMode="auto">
            <a:xfrm>
              <a:off x="3907" y="2730"/>
              <a:ext cx="1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3-4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69" name="Rectangle 65"/>
            <p:cNvSpPr>
              <a:spLocks noChangeArrowheads="1"/>
            </p:cNvSpPr>
            <p:nvPr/>
          </p:nvSpPr>
          <p:spPr bwMode="auto">
            <a:xfrm>
              <a:off x="4631" y="2730"/>
              <a:ext cx="1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&gt; 4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/>
          </p:nvSpPr>
          <p:spPr bwMode="auto">
            <a:xfrm>
              <a:off x="1048" y="2730"/>
              <a:ext cx="3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1600" dirty="0">
                  <a:cs typeface="Arial" panose="020B0604020202020204" pitchFamily="34" charset="0"/>
                </a:rPr>
                <a:t>None</a:t>
              </a:r>
              <a:endParaRPr lang="es-ES_tradnl" altLang="en-US" sz="1600" dirty="0">
                <a:cs typeface="Arial" panose="020B0604020202020204" pitchFamily="34" charset="0"/>
              </a:endParaRPr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auto">
            <a:xfrm>
              <a:off x="4130" y="1911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auto">
            <a:xfrm>
              <a:off x="3420" y="2112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auto">
            <a:xfrm>
              <a:off x="2715" y="2200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auto">
            <a:xfrm>
              <a:off x="2009" y="2349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auto">
            <a:xfrm>
              <a:off x="1304" y="2353"/>
              <a:ext cx="1" cy="144"/>
            </a:xfrm>
            <a:prstGeom prst="line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auto">
            <a:xfrm>
              <a:off x="4717" y="2691"/>
              <a:ext cx="1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auto">
            <a:xfrm flipH="1">
              <a:off x="840" y="2689"/>
              <a:ext cx="423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auto">
            <a:xfrm>
              <a:off x="842" y="2691"/>
              <a:ext cx="1" cy="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79" name="Line 27"/>
            <p:cNvSpPr>
              <a:spLocks noChangeShapeType="1"/>
            </p:cNvSpPr>
            <p:nvPr/>
          </p:nvSpPr>
          <p:spPr bwMode="auto">
            <a:xfrm flipH="1">
              <a:off x="1214" y="2252"/>
              <a:ext cx="700" cy="33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80" name="Line 28"/>
            <p:cNvSpPr>
              <a:spLocks noChangeShapeType="1"/>
            </p:cNvSpPr>
            <p:nvPr/>
          </p:nvSpPr>
          <p:spPr bwMode="auto">
            <a:xfrm flipH="1">
              <a:off x="1914" y="2098"/>
              <a:ext cx="711" cy="154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81" name="Line 29"/>
            <p:cNvSpPr>
              <a:spLocks noChangeShapeType="1"/>
            </p:cNvSpPr>
            <p:nvPr/>
          </p:nvSpPr>
          <p:spPr bwMode="auto">
            <a:xfrm flipH="1">
              <a:off x="2625" y="1932"/>
              <a:ext cx="699" cy="166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82" name="Line 30"/>
            <p:cNvSpPr>
              <a:spLocks noChangeShapeType="1"/>
            </p:cNvSpPr>
            <p:nvPr/>
          </p:nvSpPr>
          <p:spPr bwMode="auto">
            <a:xfrm flipH="1">
              <a:off x="3324" y="1829"/>
              <a:ext cx="712" cy="103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AU" dirty="0"/>
            </a:p>
          </p:txBody>
        </p:sp>
        <p:sp>
          <p:nvSpPr>
            <p:cNvPr id="83" name="Line 31"/>
            <p:cNvSpPr>
              <a:spLocks noChangeShapeType="1"/>
            </p:cNvSpPr>
            <p:nvPr/>
          </p:nvSpPr>
          <p:spPr bwMode="auto">
            <a:xfrm flipH="1">
              <a:off x="4036" y="1580"/>
              <a:ext cx="698" cy="249"/>
            </a:xfrm>
            <a:prstGeom prst="line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en-AU" dirty="0"/>
            </a:p>
          </p:txBody>
        </p:sp>
      </p:grpSp>
      <p:sp>
        <p:nvSpPr>
          <p:cNvPr id="84" name="Rectangle 83"/>
          <p:cNvSpPr/>
          <p:nvPr/>
        </p:nvSpPr>
        <p:spPr>
          <a:xfrm>
            <a:off x="538358" y="1519242"/>
            <a:ext cx="4719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b="1" dirty="0">
                <a:solidFill>
                  <a:srgbClr val="FF0000"/>
                </a:solidFill>
                <a:latin typeface="+mj-lt"/>
                <a:cs typeface="Calibri Light" panose="020F0302020204030204" pitchFamily="34" charset="0"/>
              </a:rPr>
              <a:t>Observed</a:t>
            </a:r>
            <a:r>
              <a:rPr lang="es-ES_tradnl" altLang="en-US" sz="2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and predicted MI </a:t>
            </a:r>
            <a:r>
              <a:rPr lang="en-AU" altLang="en-US" sz="2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rates</a:t>
            </a:r>
            <a:r>
              <a:rPr lang="es-ES_tradnl" altLang="en-US" sz="2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by ART duration </a:t>
            </a:r>
            <a:r>
              <a:rPr lang="es-ES_tradnl" altLang="en-US" sz="20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(D:A:D)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5807619" y="2591048"/>
            <a:ext cx="6115690" cy="3388531"/>
            <a:chOff x="6668426" y="2489199"/>
            <a:chExt cx="5193406" cy="2771834"/>
          </a:xfrm>
        </p:grpSpPr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/>
            <a:srcRect l="54171" t="13721" r="-1"/>
            <a:stretch/>
          </p:blipFill>
          <p:spPr>
            <a:xfrm>
              <a:off x="9093200" y="2489199"/>
              <a:ext cx="2768632" cy="277106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3"/>
            <a:srcRect l="2874" t="13721" r="51311"/>
            <a:stretch/>
          </p:blipFill>
          <p:spPr>
            <a:xfrm>
              <a:off x="6668426" y="2489966"/>
              <a:ext cx="2767692" cy="2771067"/>
            </a:xfrm>
            <a:prstGeom prst="rect">
              <a:avLst/>
            </a:prstGeom>
          </p:spPr>
        </p:pic>
      </p:grpSp>
      <p:sp>
        <p:nvSpPr>
          <p:cNvPr id="89" name="Rectangle 88"/>
          <p:cNvSpPr/>
          <p:nvPr/>
        </p:nvSpPr>
        <p:spPr>
          <a:xfrm>
            <a:off x="6324600" y="1505936"/>
            <a:ext cx="54991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b="1" dirty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   MI </a:t>
            </a:r>
            <a:r>
              <a:rPr lang="en-AU" altLang="en-US" sz="2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rates</a:t>
            </a:r>
            <a:r>
              <a:rPr lang="es-ES_tradnl" altLang="en-US" sz="2400" b="1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s-ES_tradnl" altLang="en-US" sz="2400" b="1" dirty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with darunavir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s-ES_tradnl" altLang="en-US" sz="2400" b="1" dirty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    QD                                   BID   </a:t>
            </a:r>
            <a:endParaRPr lang="es-ES_tradnl" altLang="en-US" sz="2000" b="1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6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CVD: abacavir</a:t>
            </a:r>
            <a:endParaRPr lang="en-A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378036" y="2396659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7407" y="6581001"/>
            <a:ext cx="5724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altLang="en-US" sz="1200" b="1" dirty="0">
                <a:solidFill>
                  <a:schemeClr val="tx2"/>
                </a:solidFill>
                <a:ea typeface="MS PGothic" panose="020B0600070205080204" pitchFamily="34" charset="-128"/>
              </a:rPr>
              <a:t>Palella et al, CROI </a:t>
            </a:r>
            <a:r>
              <a:rPr lang="en-AU" altLang="en-US" sz="1200" b="1" dirty="0" smtClean="0">
                <a:solidFill>
                  <a:schemeClr val="tx2"/>
                </a:solidFill>
                <a:ea typeface="MS PGothic" panose="020B0600070205080204" pitchFamily="34" charset="-128"/>
              </a:rPr>
              <a:t>2015</a:t>
            </a:r>
            <a:r>
              <a:rPr lang="en-AU" sz="1200" b="1" dirty="0" smtClean="0">
                <a:solidFill>
                  <a:schemeClr val="tx2"/>
                </a:solidFill>
              </a:rPr>
              <a:t>; Mallon </a:t>
            </a:r>
            <a:r>
              <a:rPr lang="en-AU" sz="1200" b="1" dirty="0">
                <a:solidFill>
                  <a:schemeClr val="tx2"/>
                </a:solidFill>
              </a:rPr>
              <a:t>et al, CROI 2018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92" t="28474" b="21870"/>
          <a:stretch/>
        </p:blipFill>
        <p:spPr>
          <a:xfrm>
            <a:off x="9728480" y="2389123"/>
            <a:ext cx="2114064" cy="25228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08763" y="1749395"/>
            <a:ext cx="583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ABC-3TC switch to </a:t>
            </a:r>
            <a:r>
              <a:rPr lang="en-AU" sz="2400" b="1" dirty="0">
                <a:solidFill>
                  <a:schemeClr val="tx2"/>
                </a:solidFill>
              </a:rPr>
              <a:t>TAF-FTC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1" t="21870" r="38313" b="33110"/>
          <a:stretch/>
        </p:blipFill>
        <p:spPr>
          <a:xfrm>
            <a:off x="5655251" y="2406844"/>
            <a:ext cx="4066198" cy="250514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t="3327"/>
          <a:stretch/>
        </p:blipFill>
        <p:spPr bwMode="auto">
          <a:xfrm>
            <a:off x="1061579" y="2147823"/>
            <a:ext cx="4259569" cy="324244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31900" y="1442807"/>
            <a:ext cx="3924300" cy="766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55600" indent="-355600" defTabSz="282575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33162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282575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282575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282575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282575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282575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282575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282575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282575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tabLst>
                <a:tab pos="3316288" algn="l"/>
              </a:tabLs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b="1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MI risk with abacavir in younger adults</a:t>
            </a:r>
            <a:r>
              <a:rPr lang="en-US" altLang="en-US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 </a:t>
            </a:r>
            <a:r>
              <a:rPr lang="en-US" altLang="en-US" sz="2000" b="1" dirty="0" smtClean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(mean 35 years)</a:t>
            </a:r>
            <a:endParaRPr lang="en-US" altLang="en-US" sz="2000" b="1" dirty="0">
              <a:solidFill>
                <a:schemeClr val="tx2"/>
              </a:solidFill>
              <a:latin typeface="+mj-lt"/>
              <a:ea typeface="MS PGothic" panose="020B0600070205080204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1579" y="5444392"/>
            <a:ext cx="43403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/>
              <a:t>Relative increased risk with abacavir approximately 2-fold</a:t>
            </a:r>
            <a:endParaRPr lang="en-AU" sz="2000" b="1" dirty="0"/>
          </a:p>
        </p:txBody>
      </p:sp>
    </p:spTree>
    <p:extLst>
      <p:ext uri="{BB962C8B-B14F-4D97-AF65-F5344CB8AC3E}">
        <p14:creationId xmlns:p14="http://schemas.microsoft.com/office/powerpoint/2010/main" val="177149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CVD: </a:t>
            </a:r>
            <a:r>
              <a:rPr lang="en-AU" dirty="0"/>
              <a:t>risk assessment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242480"/>
              </p:ext>
            </p:extLst>
          </p:nvPr>
        </p:nvGraphicFramePr>
        <p:xfrm>
          <a:off x="252574" y="1702315"/>
          <a:ext cx="6135526" cy="436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23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74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57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992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Framingham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DAD model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HR for MI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0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Age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(per 5 year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↑)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1.93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Sex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Male sex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1.34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Current smoking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Current smoking</a:t>
                      </a:r>
                      <a:endParaRPr lang="en-AU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4.02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Ex-smoking</a:t>
                      </a:r>
                      <a:endParaRPr lang="en-AU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2.01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Diabetes</a:t>
                      </a:r>
                      <a:endParaRPr lang="en-AU" sz="2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2.28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Total cholesterol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Total </a:t>
                      </a:r>
                      <a:r>
                        <a:rPr lang="en-US" sz="2200" b="1" dirty="0" err="1" smtClean="0">
                          <a:solidFill>
                            <a:schemeClr val="tx1"/>
                          </a:solidFill>
                        </a:rPr>
                        <a:t>chol</a:t>
                      </a:r>
                      <a:r>
                        <a:rPr lang="en-US" sz="22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(per 1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/l ↑)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1.28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HDL cholesterol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HDL chol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(per 1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</a:rPr>
                        <a:t>mmol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/l ↑)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Systolic BP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Systolic BP </a:t>
                      </a:r>
                      <a:r>
                        <a:rPr lang="en-AU" sz="1800" b="1" baseline="0" dirty="0" smtClean="0">
                          <a:solidFill>
                            <a:schemeClr val="tx1"/>
                          </a:solidFill>
                        </a:rPr>
                        <a:t>(per 1 mmHg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↑</a:t>
                      </a:r>
                      <a:r>
                        <a:rPr lang="en-AU" sz="18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AU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1.04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..</a:t>
                      </a:r>
                      <a:endParaRPr lang="en-AU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Indinavir </a:t>
                      </a:r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(per year exposed)</a:t>
                      </a:r>
                      <a:endParaRPr lang="en-AU" sz="18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1.07</a:t>
                      </a:r>
                      <a:endParaRPr lang="en-AU" sz="2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LPV/r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(per year exposed)</a:t>
                      </a:r>
                      <a:endParaRPr lang="en-AU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1.12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169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..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Abacavir 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(current)</a:t>
                      </a:r>
                      <a:endParaRPr lang="en-AU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2.04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162800" y="6200735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1200" b="1" dirty="0">
                <a:solidFill>
                  <a:srgbClr val="002060"/>
                </a:solidFill>
              </a:rPr>
              <a:t>Friis-Møller et al, Eur J Cardiovasc Prev </a:t>
            </a:r>
            <a:r>
              <a:rPr lang="en-AU" sz="1200" b="1" dirty="0" smtClean="0">
                <a:solidFill>
                  <a:srgbClr val="002060"/>
                </a:solidFill>
              </a:rPr>
              <a:t>Rehabil 2009</a:t>
            </a:r>
            <a:endParaRPr lang="en-AU" sz="1200" b="1" dirty="0">
              <a:solidFill>
                <a:srgbClr val="002060"/>
              </a:solidFill>
            </a:endParaRPr>
          </a:p>
          <a:p>
            <a:pPr algn="r"/>
            <a:r>
              <a:rPr lang="en-AU" sz="1200" b="1" dirty="0" smtClean="0">
                <a:solidFill>
                  <a:srgbClr val="002060"/>
                </a:solidFill>
                <a:hlinkClick r:id="rId3"/>
              </a:rPr>
              <a:t>https</a:t>
            </a:r>
            <a:r>
              <a:rPr lang="en-AU" sz="1200" b="1" dirty="0">
                <a:solidFill>
                  <a:srgbClr val="002060"/>
                </a:solidFill>
                <a:hlinkClick r:id="rId3"/>
              </a:rPr>
              <a:t>://</a:t>
            </a:r>
            <a:r>
              <a:rPr lang="en-AU" sz="1200" b="1" dirty="0" smtClean="0">
                <a:solidFill>
                  <a:srgbClr val="002060"/>
                </a:solidFill>
                <a:hlinkClick r:id="rId3"/>
              </a:rPr>
              <a:t>www.chip.dk/Tools-Standards/Clinical-risk-scores</a:t>
            </a:r>
            <a:endParaRPr lang="en-AU" sz="1200" b="1" dirty="0" smtClean="0">
              <a:solidFill>
                <a:srgbClr val="002060"/>
              </a:solidFill>
            </a:endParaRPr>
          </a:p>
          <a:p>
            <a:pPr algn="r"/>
            <a:r>
              <a:rPr lang="en-AU" sz="1200" b="1" dirty="0">
                <a:solidFill>
                  <a:srgbClr val="002060"/>
                </a:solidFill>
                <a:hlinkClick r:id="rId4"/>
              </a:rPr>
              <a:t>http://tools.acc.org/ASCVD-Risk-Estimator-Plus/#!/</a:t>
            </a:r>
            <a:r>
              <a:rPr lang="en-AU" sz="1200" b="1" dirty="0" smtClean="0">
                <a:solidFill>
                  <a:srgbClr val="002060"/>
                </a:solidFill>
                <a:hlinkClick r:id="rId4"/>
              </a:rPr>
              <a:t>calculate/estimate</a:t>
            </a:r>
            <a:r>
              <a:rPr lang="en-AU" sz="1200" b="1" dirty="0">
                <a:solidFill>
                  <a:srgbClr val="002060"/>
                </a:solidFill>
              </a:rPr>
              <a:t> </a:t>
            </a:r>
            <a:r>
              <a:rPr lang="en-AU" sz="1200" b="1" dirty="0" smtClean="0">
                <a:solidFill>
                  <a:srgbClr val="002060"/>
                </a:solidFill>
              </a:rPr>
              <a:t> </a:t>
            </a:r>
            <a:endParaRPr lang="en-AU" sz="12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949" y="2303042"/>
            <a:ext cx="5425819" cy="2752588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201176"/>
              </p:ext>
            </p:extLst>
          </p:nvPr>
        </p:nvGraphicFramePr>
        <p:xfrm>
          <a:off x="6592948" y="1700536"/>
          <a:ext cx="5425820" cy="6025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25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2506"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r>
                        <a:rPr lang="en-AU" sz="2200" b="1" dirty="0" smtClean="0">
                          <a:solidFill>
                            <a:schemeClr val="tx1"/>
                          </a:solidFill>
                        </a:rPr>
                        <a:t>ASCVD model</a:t>
                      </a:r>
                      <a:endParaRPr lang="en-AU" sz="2200" b="1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5716" marB="4571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95925" y="2939841"/>
            <a:ext cx="812800" cy="1060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5505450" y="5673725"/>
            <a:ext cx="812800" cy="4222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492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CVD management: smoking cessation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A87132-34FA-4242-987B-2C8C12F949F0}"/>
              </a:ext>
            </a:extLst>
          </p:cNvPr>
          <p:cNvGrpSpPr/>
          <p:nvPr/>
        </p:nvGrpSpPr>
        <p:grpSpPr>
          <a:xfrm>
            <a:off x="130640" y="1535074"/>
            <a:ext cx="6862890" cy="4058783"/>
            <a:chOff x="130640" y="1535074"/>
            <a:chExt cx="6862890" cy="4058783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BF046CD-A5A4-4992-A4FB-4FF564E69987}"/>
                </a:ext>
              </a:extLst>
            </p:cNvPr>
            <p:cNvCxnSpPr>
              <a:cxnSpLocks/>
            </p:cNvCxnSpPr>
            <p:nvPr/>
          </p:nvCxnSpPr>
          <p:spPr>
            <a:xfrm>
              <a:off x="657225" y="1535074"/>
              <a:ext cx="0" cy="397079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0820D65-F4E4-4B03-AAAE-2537517CDD27}"/>
                </a:ext>
              </a:extLst>
            </p:cNvPr>
            <p:cNvCxnSpPr/>
            <p:nvPr/>
          </p:nvCxnSpPr>
          <p:spPr>
            <a:xfrm>
              <a:off x="583426" y="2205541"/>
              <a:ext cx="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C237381-B64D-43D6-B063-F6182AD92930}"/>
                </a:ext>
              </a:extLst>
            </p:cNvPr>
            <p:cNvCxnSpPr/>
            <p:nvPr/>
          </p:nvCxnSpPr>
          <p:spPr>
            <a:xfrm>
              <a:off x="583426" y="4582154"/>
              <a:ext cx="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683BF0B-2AC7-423C-B455-C07FD6CC3064}"/>
                </a:ext>
              </a:extLst>
            </p:cNvPr>
            <p:cNvGrpSpPr/>
            <p:nvPr/>
          </p:nvGrpSpPr>
          <p:grpSpPr>
            <a:xfrm>
              <a:off x="613003" y="4637824"/>
              <a:ext cx="6380527" cy="596444"/>
              <a:chOff x="613003" y="4637824"/>
              <a:chExt cx="6380527" cy="59644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85E0B7F-9F27-47F7-AABD-2F812E07F315}"/>
                  </a:ext>
                </a:extLst>
              </p:cNvPr>
              <p:cNvSpPr txBox="1"/>
              <p:nvPr/>
            </p:nvSpPr>
            <p:spPr>
              <a:xfrm>
                <a:off x="613003" y="4926491"/>
                <a:ext cx="135985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Never smoked</a:t>
                </a:r>
                <a:endParaRPr lang="en-GB" sz="1400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3FF4672-0C01-4FFA-9544-FCEB8B6E0999}"/>
                  </a:ext>
                </a:extLst>
              </p:cNvPr>
              <p:cNvSpPr txBox="1"/>
              <p:nvPr/>
            </p:nvSpPr>
            <p:spPr>
              <a:xfrm>
                <a:off x="2032043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Previous </a:t>
                </a:r>
                <a:endParaRPr lang="en-GB" sz="1400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6EA218D-4DAC-4B4E-8FAE-11FCBA566731}"/>
                  </a:ext>
                </a:extLst>
              </p:cNvPr>
              <p:cNvSpPr txBox="1"/>
              <p:nvPr/>
            </p:nvSpPr>
            <p:spPr>
              <a:xfrm>
                <a:off x="2838545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Current </a:t>
                </a:r>
                <a:endParaRPr lang="en-GB" sz="1400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5C1CA54-FDB3-41BF-BE7F-4BA89410B77E}"/>
                  </a:ext>
                </a:extLst>
              </p:cNvPr>
              <p:cNvSpPr txBox="1"/>
              <p:nvPr/>
            </p:nvSpPr>
            <p:spPr>
              <a:xfrm>
                <a:off x="2060204" y="4637824"/>
                <a:ext cx="1616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Baseline status </a:t>
                </a:r>
                <a:endParaRPr lang="en-GB" sz="1400" b="1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5FEDE1-1CF4-48B0-BFE4-600F937F9E6C}"/>
                  </a:ext>
                </a:extLst>
              </p:cNvPr>
              <p:cNvSpPr txBox="1"/>
              <p:nvPr/>
            </p:nvSpPr>
            <p:spPr>
              <a:xfrm>
                <a:off x="4006573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&lt;1 </a:t>
                </a:r>
                <a:r>
                  <a:rPr lang="en-US" sz="1400" dirty="0" err="1"/>
                  <a:t>yr</a:t>
                </a:r>
                <a:r>
                  <a:rPr lang="en-US" sz="1400" dirty="0"/>
                  <a:t> </a:t>
                </a:r>
                <a:endParaRPr lang="en-GB" sz="1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CCFA13F-E7D2-4D08-8289-A0A4A5B18F22}"/>
                  </a:ext>
                </a:extLst>
              </p:cNvPr>
              <p:cNvSpPr txBox="1"/>
              <p:nvPr/>
            </p:nvSpPr>
            <p:spPr>
              <a:xfrm>
                <a:off x="4637295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1–2 </a:t>
                </a:r>
                <a:r>
                  <a:rPr lang="en-US" sz="1400" dirty="0" err="1"/>
                  <a:t>yrs</a:t>
                </a:r>
                <a:r>
                  <a:rPr lang="en-US" sz="1400" dirty="0"/>
                  <a:t> </a:t>
                </a:r>
                <a:endParaRPr lang="en-GB" sz="1400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DB336C-6344-407D-8305-C8CCA7322850}"/>
                  </a:ext>
                </a:extLst>
              </p:cNvPr>
              <p:cNvSpPr txBox="1"/>
              <p:nvPr/>
            </p:nvSpPr>
            <p:spPr>
              <a:xfrm>
                <a:off x="5274456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2–3 </a:t>
                </a:r>
                <a:r>
                  <a:rPr lang="en-US" sz="1400" dirty="0" err="1"/>
                  <a:t>yrs</a:t>
                </a:r>
                <a:r>
                  <a:rPr lang="en-US" sz="1400" dirty="0"/>
                  <a:t> </a:t>
                </a:r>
                <a:endParaRPr lang="en-GB" sz="1400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4E72B15-B53A-420C-96F5-8A617409666D}"/>
                  </a:ext>
                </a:extLst>
              </p:cNvPr>
              <p:cNvSpPr txBox="1"/>
              <p:nvPr/>
            </p:nvSpPr>
            <p:spPr>
              <a:xfrm>
                <a:off x="5900201" y="4926491"/>
                <a:ext cx="8909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3+yrs</a:t>
                </a:r>
                <a:endParaRPr lang="en-GB" sz="1400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8BE234F-588F-4082-ABCB-66C9E25C4401}"/>
                  </a:ext>
                </a:extLst>
              </p:cNvPr>
              <p:cNvSpPr txBox="1"/>
              <p:nvPr/>
            </p:nvSpPr>
            <p:spPr>
              <a:xfrm>
                <a:off x="3856957" y="4637824"/>
                <a:ext cx="31365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Stopped smoking during follow-up</a:t>
                </a:r>
                <a:endParaRPr lang="en-GB" sz="1400" b="1" dirty="0"/>
              </a:p>
            </p:txBody>
          </p: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79A8168-C5F5-49DB-A132-9E0F2A8B2150}"/>
                </a:ext>
              </a:extLst>
            </p:cNvPr>
            <p:cNvSpPr/>
            <p:nvPr/>
          </p:nvSpPr>
          <p:spPr>
            <a:xfrm>
              <a:off x="5629922" y="3075486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9A406FA-F0E5-46DF-A47E-8C6BAEE4F9DD}"/>
                </a:ext>
              </a:extLst>
            </p:cNvPr>
            <p:cNvSpPr/>
            <p:nvPr/>
          </p:nvSpPr>
          <p:spPr>
            <a:xfrm>
              <a:off x="6247708" y="3410450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6FE989-7982-48EC-9E69-6DE0001F8E6E}"/>
                </a:ext>
              </a:extLst>
            </p:cNvPr>
            <p:cNvCxnSpPr>
              <a:cxnSpLocks/>
            </p:cNvCxnSpPr>
            <p:nvPr/>
          </p:nvCxnSpPr>
          <p:spPr>
            <a:xfrm>
              <a:off x="5713572" y="2293579"/>
              <a:ext cx="0" cy="1722796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6AE8137-B76E-46BC-831C-7C65DBF5BD58}"/>
                </a:ext>
              </a:extLst>
            </p:cNvPr>
            <p:cNvCxnSpPr>
              <a:cxnSpLocks/>
            </p:cNvCxnSpPr>
            <p:nvPr/>
          </p:nvCxnSpPr>
          <p:spPr>
            <a:xfrm>
              <a:off x="6333105" y="2694831"/>
              <a:ext cx="0" cy="157236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88E8C35-C830-44D5-BB5F-59EBE8F74014}"/>
                </a:ext>
              </a:extLst>
            </p:cNvPr>
            <p:cNvCxnSpPr/>
            <p:nvPr/>
          </p:nvCxnSpPr>
          <p:spPr>
            <a:xfrm>
              <a:off x="5679303" y="2293579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FB489B2-3A2C-4B4C-B8CB-0A65313C4167}"/>
                </a:ext>
              </a:extLst>
            </p:cNvPr>
            <p:cNvCxnSpPr/>
            <p:nvPr/>
          </p:nvCxnSpPr>
          <p:spPr>
            <a:xfrm>
              <a:off x="6310108" y="2697647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88E34F6-D844-4F21-9EA5-22DDF03242AA}"/>
                </a:ext>
              </a:extLst>
            </p:cNvPr>
            <p:cNvCxnSpPr/>
            <p:nvPr/>
          </p:nvCxnSpPr>
          <p:spPr>
            <a:xfrm>
              <a:off x="6310108" y="4267200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8D1EAF1-6523-4161-A83D-D8CA332E9323}"/>
                </a:ext>
              </a:extLst>
            </p:cNvPr>
            <p:cNvCxnSpPr/>
            <p:nvPr/>
          </p:nvCxnSpPr>
          <p:spPr>
            <a:xfrm>
              <a:off x="5677572" y="4016375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B3B3A5-3DC7-4466-B293-D61EEABBFBFA}"/>
                </a:ext>
              </a:extLst>
            </p:cNvPr>
            <p:cNvSpPr/>
            <p:nvPr/>
          </p:nvSpPr>
          <p:spPr>
            <a:xfrm>
              <a:off x="1129224" y="4476534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6214671-F638-44B0-9874-7AA5B2D7BD84}"/>
                </a:ext>
              </a:extLst>
            </p:cNvPr>
            <p:cNvSpPr/>
            <p:nvPr/>
          </p:nvSpPr>
          <p:spPr>
            <a:xfrm>
              <a:off x="4993319" y="2885965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E94F0A3-E8ED-4304-B8FF-2F477D6155BB}"/>
                </a:ext>
              </a:extLst>
            </p:cNvPr>
            <p:cNvCxnSpPr>
              <a:cxnSpLocks/>
            </p:cNvCxnSpPr>
            <p:nvPr/>
          </p:nvCxnSpPr>
          <p:spPr>
            <a:xfrm>
              <a:off x="5074599" y="2286896"/>
              <a:ext cx="0" cy="136477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E5ACAD5-47A4-4F21-8F78-BD4A53374C04}"/>
                </a:ext>
              </a:extLst>
            </p:cNvPr>
            <p:cNvCxnSpPr/>
            <p:nvPr/>
          </p:nvCxnSpPr>
          <p:spPr>
            <a:xfrm>
              <a:off x="5047319" y="2286896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67C9306-92F4-424F-97DD-7AE8EE371C75}"/>
                </a:ext>
              </a:extLst>
            </p:cNvPr>
            <p:cNvCxnSpPr/>
            <p:nvPr/>
          </p:nvCxnSpPr>
          <p:spPr>
            <a:xfrm>
              <a:off x="5050653" y="3653254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A371A0-C9A5-436E-BBC9-7EEB49D6D66A}"/>
                </a:ext>
              </a:extLst>
            </p:cNvPr>
            <p:cNvSpPr/>
            <p:nvPr/>
          </p:nvSpPr>
          <p:spPr>
            <a:xfrm>
              <a:off x="4362155" y="2580271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2AA6C61-4198-4B9E-A364-65238FEBCEF8}"/>
                </a:ext>
              </a:extLst>
            </p:cNvPr>
            <p:cNvCxnSpPr>
              <a:cxnSpLocks/>
            </p:cNvCxnSpPr>
            <p:nvPr/>
          </p:nvCxnSpPr>
          <p:spPr>
            <a:xfrm>
              <a:off x="4452155" y="2077346"/>
              <a:ext cx="0" cy="117814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DAED878-69A4-4B7F-99EF-07D66D49DE2F}"/>
                </a:ext>
              </a:extLst>
            </p:cNvPr>
            <p:cNvCxnSpPr/>
            <p:nvPr/>
          </p:nvCxnSpPr>
          <p:spPr>
            <a:xfrm>
              <a:off x="4416155" y="2077346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48E69A-87D8-42E7-B2BB-527381D1DAFD}"/>
                </a:ext>
              </a:extLst>
            </p:cNvPr>
            <p:cNvCxnSpPr/>
            <p:nvPr/>
          </p:nvCxnSpPr>
          <p:spPr>
            <a:xfrm>
              <a:off x="4416155" y="3255486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1F11072-D894-4CE9-9BCD-72525D05E367}"/>
                </a:ext>
              </a:extLst>
            </p:cNvPr>
            <p:cNvSpPr/>
            <p:nvPr/>
          </p:nvSpPr>
          <p:spPr>
            <a:xfrm>
              <a:off x="3152861" y="2714600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39F365-5B89-4031-8488-164B869BE033}"/>
                </a:ext>
              </a:extLst>
            </p:cNvPr>
            <p:cNvCxnSpPr>
              <a:cxnSpLocks/>
            </p:cNvCxnSpPr>
            <p:nvPr/>
          </p:nvCxnSpPr>
          <p:spPr>
            <a:xfrm>
              <a:off x="3239686" y="2385431"/>
              <a:ext cx="0" cy="80861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3FBE3B2-9DB8-4C15-832F-88AFB5B2D847}"/>
                </a:ext>
              </a:extLst>
            </p:cNvPr>
            <p:cNvCxnSpPr/>
            <p:nvPr/>
          </p:nvCxnSpPr>
          <p:spPr>
            <a:xfrm>
              <a:off x="3160824" y="3194050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C26E31A-BD2B-4493-B77D-DF197C464B9B}"/>
                </a:ext>
              </a:extLst>
            </p:cNvPr>
            <p:cNvCxnSpPr/>
            <p:nvPr/>
          </p:nvCxnSpPr>
          <p:spPr>
            <a:xfrm>
              <a:off x="3162422" y="2385431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4B1662E-C3BB-4622-874F-CBCED102D1E4}"/>
                </a:ext>
              </a:extLst>
            </p:cNvPr>
            <p:cNvSpPr/>
            <p:nvPr/>
          </p:nvSpPr>
          <p:spPr>
            <a:xfrm>
              <a:off x="2432334" y="3651667"/>
              <a:ext cx="180000" cy="18000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A49A66-70AC-4481-81EC-21E2F479CB81}"/>
                </a:ext>
              </a:extLst>
            </p:cNvPr>
            <p:cNvCxnSpPr>
              <a:cxnSpLocks/>
            </p:cNvCxnSpPr>
            <p:nvPr/>
          </p:nvCxnSpPr>
          <p:spPr>
            <a:xfrm>
              <a:off x="2529565" y="3255486"/>
              <a:ext cx="0" cy="9767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B966EBF-9989-4B9F-B59D-41303B310BED}"/>
                </a:ext>
              </a:extLst>
            </p:cNvPr>
            <p:cNvCxnSpPr/>
            <p:nvPr/>
          </p:nvCxnSpPr>
          <p:spPr>
            <a:xfrm>
              <a:off x="2531665" y="3259667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A5AE36A-713C-4086-BE5F-73A6DDB3C6E1}"/>
                </a:ext>
              </a:extLst>
            </p:cNvPr>
            <p:cNvCxnSpPr/>
            <p:nvPr/>
          </p:nvCxnSpPr>
          <p:spPr>
            <a:xfrm>
              <a:off x="2531665" y="4232275"/>
              <a:ext cx="72000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91EDA35-FCE9-402D-A616-0F7D0FE1D6F5}"/>
                </a:ext>
              </a:extLst>
            </p:cNvPr>
            <p:cNvSpPr txBox="1"/>
            <p:nvPr/>
          </p:nvSpPr>
          <p:spPr>
            <a:xfrm>
              <a:off x="130640" y="5286080"/>
              <a:ext cx="44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0.5</a:t>
              </a:r>
              <a:endParaRPr lang="en-GB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F0A6211-1BB4-4C21-A8A3-F53834C7D438}"/>
                </a:ext>
              </a:extLst>
            </p:cNvPr>
            <p:cNvSpPr txBox="1"/>
            <p:nvPr/>
          </p:nvSpPr>
          <p:spPr>
            <a:xfrm>
              <a:off x="130640" y="4428266"/>
              <a:ext cx="44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1</a:t>
              </a:r>
              <a:endParaRPr lang="en-GB" sz="1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427D2CD-3633-4C93-8132-6B9529C544FB}"/>
                </a:ext>
              </a:extLst>
            </p:cNvPr>
            <p:cNvSpPr txBox="1"/>
            <p:nvPr/>
          </p:nvSpPr>
          <p:spPr>
            <a:xfrm>
              <a:off x="130640" y="2051653"/>
              <a:ext cx="44940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/>
                <a:t>5</a:t>
              </a:r>
              <a:endParaRPr lang="en-GB" sz="14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AA1707-9539-446F-B4F9-FB29B86C0575}"/>
                </a:ext>
              </a:extLst>
            </p:cNvPr>
            <p:cNvCxnSpPr/>
            <p:nvPr/>
          </p:nvCxnSpPr>
          <p:spPr>
            <a:xfrm>
              <a:off x="583426" y="5439968"/>
              <a:ext cx="72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A1725A9-4BE7-448D-BED6-582E1FA9330E}"/>
              </a:ext>
            </a:extLst>
          </p:cNvPr>
          <p:cNvGrpSpPr/>
          <p:nvPr/>
        </p:nvGrpSpPr>
        <p:grpSpPr>
          <a:xfrm>
            <a:off x="6958054" y="1771782"/>
            <a:ext cx="5179002" cy="3705032"/>
            <a:chOff x="6958054" y="1771782"/>
            <a:chExt cx="5179002" cy="370503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B76671A-003E-4AD0-847B-B1A052F9EBCC}"/>
                </a:ext>
              </a:extLst>
            </p:cNvPr>
            <p:cNvSpPr/>
            <p:nvPr/>
          </p:nvSpPr>
          <p:spPr>
            <a:xfrm>
              <a:off x="8390066" y="1878819"/>
              <a:ext cx="303084" cy="259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4B68B8C-E5CF-4D7C-90E2-059E66D489CC}"/>
                </a:ext>
              </a:extLst>
            </p:cNvPr>
            <p:cNvSpPr/>
            <p:nvPr/>
          </p:nvSpPr>
          <p:spPr>
            <a:xfrm>
              <a:off x="8390066" y="2137757"/>
              <a:ext cx="653964" cy="259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DD882424-6CD7-465B-B2B3-FCE58CA36A29}"/>
                </a:ext>
              </a:extLst>
            </p:cNvPr>
            <p:cNvSpPr/>
            <p:nvPr/>
          </p:nvSpPr>
          <p:spPr>
            <a:xfrm>
              <a:off x="8390066" y="2479503"/>
              <a:ext cx="303878" cy="259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1651D4A-80DC-445C-9C7B-75FEC9FBEB2F}"/>
                </a:ext>
              </a:extLst>
            </p:cNvPr>
            <p:cNvSpPr/>
            <p:nvPr/>
          </p:nvSpPr>
          <p:spPr>
            <a:xfrm>
              <a:off x="8390066" y="2737533"/>
              <a:ext cx="690434" cy="259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BF60B96-619C-482E-933F-F830F5946466}"/>
                </a:ext>
              </a:extLst>
            </p:cNvPr>
            <p:cNvSpPr/>
            <p:nvPr/>
          </p:nvSpPr>
          <p:spPr>
            <a:xfrm>
              <a:off x="8390066" y="3331820"/>
              <a:ext cx="728534" cy="259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05C9EF-9718-4734-B864-0A9C7C202D97}"/>
                </a:ext>
              </a:extLst>
            </p:cNvPr>
            <p:cNvSpPr/>
            <p:nvPr/>
          </p:nvSpPr>
          <p:spPr>
            <a:xfrm>
              <a:off x="8390066" y="3931596"/>
              <a:ext cx="861884" cy="259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0456AFF-7958-4C00-B7EC-1E74A0474F74}"/>
                </a:ext>
              </a:extLst>
            </p:cNvPr>
            <p:cNvSpPr/>
            <p:nvPr/>
          </p:nvSpPr>
          <p:spPr>
            <a:xfrm>
              <a:off x="8390066" y="4527114"/>
              <a:ext cx="1252409" cy="2598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3A9D606-637E-42C5-8B2E-765DC6920B4F}"/>
                </a:ext>
              </a:extLst>
            </p:cNvPr>
            <p:cNvSpPr/>
            <p:nvPr/>
          </p:nvSpPr>
          <p:spPr>
            <a:xfrm>
              <a:off x="8390066" y="3070485"/>
              <a:ext cx="303084" cy="259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B6516DD-8725-4B2E-AB8E-4C50529C8272}"/>
                </a:ext>
              </a:extLst>
            </p:cNvPr>
            <p:cNvSpPr/>
            <p:nvPr/>
          </p:nvSpPr>
          <p:spPr>
            <a:xfrm>
              <a:off x="8390066" y="3672135"/>
              <a:ext cx="334834" cy="259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9C639BD-6CCE-435E-90B4-81D0491800F4}"/>
                </a:ext>
              </a:extLst>
            </p:cNvPr>
            <p:cNvSpPr/>
            <p:nvPr/>
          </p:nvSpPr>
          <p:spPr>
            <a:xfrm>
              <a:off x="8390065" y="4266276"/>
              <a:ext cx="508665" cy="2598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CB9A158-12B9-4C1E-91AD-DDC1D48EDAAF}"/>
                </a:ext>
              </a:extLst>
            </p:cNvPr>
            <p:cNvGrpSpPr/>
            <p:nvPr/>
          </p:nvGrpSpPr>
          <p:grpSpPr>
            <a:xfrm>
              <a:off x="6958054" y="1835150"/>
              <a:ext cx="5118998" cy="3641664"/>
              <a:chOff x="6958054" y="1835150"/>
              <a:chExt cx="5118998" cy="3641664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5CE8305A-D0E9-48DD-901B-114207109C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93795" y="1835150"/>
                <a:ext cx="0" cy="30536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82C0034-FB55-43FD-A0EA-F5AC321473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22700" y="4816837"/>
                <a:ext cx="353679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A1CDB571-59DB-4913-A5B7-F23C9E0B3A4C}"/>
                  </a:ext>
                </a:extLst>
              </p:cNvPr>
              <p:cNvCxnSpPr/>
              <p:nvPr/>
            </p:nvCxnSpPr>
            <p:spPr>
              <a:xfrm>
                <a:off x="8322700" y="1835150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4DF3535-2662-4480-9D00-9543707A1A92}"/>
                  </a:ext>
                </a:extLst>
              </p:cNvPr>
              <p:cNvCxnSpPr/>
              <p:nvPr/>
            </p:nvCxnSpPr>
            <p:spPr>
              <a:xfrm>
                <a:off x="8322700" y="2444750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F5362884-A5EC-417D-9545-A464B3654D61}"/>
                  </a:ext>
                </a:extLst>
              </p:cNvPr>
              <p:cNvCxnSpPr/>
              <p:nvPr/>
            </p:nvCxnSpPr>
            <p:spPr>
              <a:xfrm>
                <a:off x="8322700" y="3016250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89184B4-AF7F-4732-A3C1-E809895AA442}"/>
                  </a:ext>
                </a:extLst>
              </p:cNvPr>
              <p:cNvCxnSpPr/>
              <p:nvPr/>
            </p:nvCxnSpPr>
            <p:spPr>
              <a:xfrm>
                <a:off x="8322700" y="3648492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D95516CD-820C-4684-AA2C-4BE205626471}"/>
                  </a:ext>
                </a:extLst>
              </p:cNvPr>
              <p:cNvCxnSpPr/>
              <p:nvPr/>
            </p:nvCxnSpPr>
            <p:spPr>
              <a:xfrm>
                <a:off x="8322700" y="4227929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52A6E01-9581-46DE-8D75-30051EBE615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9224628" y="485283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52F1FE68-DC63-4EC7-8A98-4557AD167C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088912" y="485283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2CD0B1D7-4265-495D-89E7-2603BD56AFA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951042" y="485283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F34AFA60-C6E1-461B-99A9-C44C38D6C59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1816348" y="4852837"/>
                <a:ext cx="7200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55357AC-8CE6-4EB2-93AA-6B5927BB3850}"/>
                  </a:ext>
                </a:extLst>
              </p:cNvPr>
              <p:cNvSpPr txBox="1"/>
              <p:nvPr/>
            </p:nvSpPr>
            <p:spPr>
              <a:xfrm>
                <a:off x="7127426" y="1970413"/>
                <a:ext cx="118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Week 9–48</a:t>
                </a:r>
                <a:endParaRPr lang="en-GB" sz="1400" dirty="0"/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35C5B453-47F2-4814-A616-D1386C6F3E51}"/>
                  </a:ext>
                </a:extLst>
              </p:cNvPr>
              <p:cNvSpPr txBox="1"/>
              <p:nvPr/>
            </p:nvSpPr>
            <p:spPr>
              <a:xfrm>
                <a:off x="7127426" y="2567525"/>
                <a:ext cx="118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Week 9–37</a:t>
                </a:r>
                <a:endParaRPr lang="en-GB" sz="1400" dirty="0"/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A81B05F6-F232-48E1-9364-9460BED2E0C7}"/>
                  </a:ext>
                </a:extLst>
              </p:cNvPr>
              <p:cNvSpPr txBox="1"/>
              <p:nvPr/>
            </p:nvSpPr>
            <p:spPr>
              <a:xfrm>
                <a:off x="7127426" y="3164637"/>
                <a:ext cx="118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Week 9–24</a:t>
                </a:r>
                <a:endParaRPr lang="en-GB" sz="1400" dirty="0"/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71314DCC-004B-4D69-9D98-25B50FCC7672}"/>
                  </a:ext>
                </a:extLst>
              </p:cNvPr>
              <p:cNvSpPr txBox="1"/>
              <p:nvPr/>
            </p:nvSpPr>
            <p:spPr>
              <a:xfrm>
                <a:off x="7127426" y="3761749"/>
                <a:ext cx="118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Week 9–18</a:t>
                </a:r>
                <a:endParaRPr lang="en-GB" sz="1400" dirty="0"/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4A9A78F-E5B2-4E09-BC4F-674599A2A0DC}"/>
                  </a:ext>
                </a:extLst>
              </p:cNvPr>
              <p:cNvSpPr txBox="1"/>
              <p:nvPr/>
            </p:nvSpPr>
            <p:spPr>
              <a:xfrm>
                <a:off x="7127426" y="4358862"/>
                <a:ext cx="118773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Week 9–12</a:t>
                </a:r>
                <a:endParaRPr lang="en-GB" sz="14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96BF16FF-4821-40AF-8BBB-F2C971D3129E}"/>
                  </a:ext>
                </a:extLst>
              </p:cNvPr>
              <p:cNvSpPr txBox="1"/>
              <p:nvPr/>
            </p:nvSpPr>
            <p:spPr>
              <a:xfrm rot="16200000">
                <a:off x="6449868" y="3110057"/>
                <a:ext cx="1324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Study period</a:t>
                </a:r>
                <a:endParaRPr lang="en-GB" sz="1400" b="1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49E5F79-A9DA-4BAD-9AF0-4160485E10DF}"/>
                  </a:ext>
                </a:extLst>
              </p:cNvPr>
              <p:cNvSpPr txBox="1"/>
              <p:nvPr/>
            </p:nvSpPr>
            <p:spPr>
              <a:xfrm>
                <a:off x="8260659" y="4908443"/>
                <a:ext cx="26627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0</a:t>
                </a:r>
                <a:endParaRPr lang="en-GB" sz="1400" dirty="0"/>
              </a:p>
            </p:txBody>
          </p: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944CCBE0-471D-4100-9AB1-5B790C610A41}"/>
                  </a:ext>
                </a:extLst>
              </p:cNvPr>
              <p:cNvSpPr txBox="1"/>
              <p:nvPr/>
            </p:nvSpPr>
            <p:spPr>
              <a:xfrm>
                <a:off x="9035924" y="4908442"/>
                <a:ext cx="449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20</a:t>
                </a:r>
                <a:endParaRPr lang="en-GB" sz="1400" dirty="0"/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A496C389-025C-4BB6-B840-F57998B53957}"/>
                  </a:ext>
                </a:extLst>
              </p:cNvPr>
              <p:cNvSpPr txBox="1"/>
              <p:nvPr/>
            </p:nvSpPr>
            <p:spPr>
              <a:xfrm>
                <a:off x="9900208" y="4908443"/>
                <a:ext cx="449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40</a:t>
                </a:r>
                <a:endParaRPr lang="en-GB" sz="1400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0727F3-25C5-4AB2-AE21-942ECB7B3868}"/>
                  </a:ext>
                </a:extLst>
              </p:cNvPr>
              <p:cNvSpPr txBox="1"/>
              <p:nvPr/>
            </p:nvSpPr>
            <p:spPr>
              <a:xfrm>
                <a:off x="10762338" y="4908443"/>
                <a:ext cx="449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60</a:t>
                </a:r>
                <a:endParaRPr lang="en-GB" sz="1400" dirty="0"/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F4CCE0F-861D-4F12-ABA0-CE4533906E86}"/>
                  </a:ext>
                </a:extLst>
              </p:cNvPr>
              <p:cNvSpPr txBox="1"/>
              <p:nvPr/>
            </p:nvSpPr>
            <p:spPr>
              <a:xfrm>
                <a:off x="11627644" y="4908443"/>
                <a:ext cx="4494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80</a:t>
                </a:r>
                <a:endParaRPr lang="en-GB" sz="1400" dirty="0"/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9BDE039A-6F1C-4109-B44E-0BCA3C3766A4}"/>
                  </a:ext>
                </a:extLst>
              </p:cNvPr>
              <p:cNvSpPr txBox="1"/>
              <p:nvPr/>
            </p:nvSpPr>
            <p:spPr>
              <a:xfrm>
                <a:off x="8948098" y="5169037"/>
                <a:ext cx="236160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/>
                  <a:t>Continuous abstinence</a:t>
                </a:r>
                <a:endParaRPr lang="en-GB" sz="1400" b="1" dirty="0"/>
              </a:p>
            </p:txBody>
          </p:sp>
        </p:grp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B70C025-CAB7-471F-8DDA-E87DB8F3C09B}"/>
                </a:ext>
              </a:extLst>
            </p:cNvPr>
            <p:cNvCxnSpPr/>
            <p:nvPr/>
          </p:nvCxnSpPr>
          <p:spPr>
            <a:xfrm>
              <a:off x="8693150" y="2015653"/>
              <a:ext cx="18717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675E96-A594-4C65-B909-5172023E34EA}"/>
                </a:ext>
              </a:extLst>
            </p:cNvPr>
            <p:cNvCxnSpPr/>
            <p:nvPr/>
          </p:nvCxnSpPr>
          <p:spPr>
            <a:xfrm>
              <a:off x="8877946" y="1979653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DEAD14B-0E24-49E6-B608-4559BC67FC9B}"/>
                </a:ext>
              </a:extLst>
            </p:cNvPr>
            <p:cNvCxnSpPr>
              <a:cxnSpLocks/>
            </p:cNvCxnSpPr>
            <p:nvPr/>
          </p:nvCxnSpPr>
          <p:spPr>
            <a:xfrm>
              <a:off x="9044030" y="2274591"/>
              <a:ext cx="2617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5D008D8-5164-47EC-A013-2220307B5341}"/>
                </a:ext>
              </a:extLst>
            </p:cNvPr>
            <p:cNvCxnSpPr>
              <a:cxnSpLocks/>
            </p:cNvCxnSpPr>
            <p:nvPr/>
          </p:nvCxnSpPr>
          <p:spPr>
            <a:xfrm>
              <a:off x="9303396" y="2238591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78D2F20-75BE-4CDB-85F7-D3F74BEC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693150" y="2608760"/>
              <a:ext cx="18479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9C75F51-2796-4005-8950-BB528C47DF0B}"/>
                </a:ext>
              </a:extLst>
            </p:cNvPr>
            <p:cNvCxnSpPr>
              <a:cxnSpLocks/>
            </p:cNvCxnSpPr>
            <p:nvPr/>
          </p:nvCxnSpPr>
          <p:spPr>
            <a:xfrm>
              <a:off x="8875565" y="2572760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C811F1B-DFD0-4916-B9B4-CBDE1F7E6027}"/>
                </a:ext>
              </a:extLst>
            </p:cNvPr>
            <p:cNvCxnSpPr>
              <a:cxnSpLocks/>
            </p:cNvCxnSpPr>
            <p:nvPr/>
          </p:nvCxnSpPr>
          <p:spPr>
            <a:xfrm>
              <a:off x="9080500" y="2871149"/>
              <a:ext cx="27252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16671A91-13B1-434A-90ED-5B88B5060A97}"/>
                </a:ext>
              </a:extLst>
            </p:cNvPr>
            <p:cNvCxnSpPr>
              <a:cxnSpLocks/>
            </p:cNvCxnSpPr>
            <p:nvPr/>
          </p:nvCxnSpPr>
          <p:spPr>
            <a:xfrm>
              <a:off x="9350645" y="2835149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D9BBA626-9927-434A-88DC-A8E4C22BC6B5}"/>
                </a:ext>
              </a:extLst>
            </p:cNvPr>
            <p:cNvCxnSpPr>
              <a:cxnSpLocks/>
            </p:cNvCxnSpPr>
            <p:nvPr/>
          </p:nvCxnSpPr>
          <p:spPr>
            <a:xfrm>
              <a:off x="8693150" y="3211697"/>
              <a:ext cx="1824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F924237-F452-429B-A6FD-70B5EF0E8878}"/>
                </a:ext>
              </a:extLst>
            </p:cNvPr>
            <p:cNvCxnSpPr>
              <a:cxnSpLocks/>
            </p:cNvCxnSpPr>
            <p:nvPr/>
          </p:nvCxnSpPr>
          <p:spPr>
            <a:xfrm>
              <a:off x="8873184" y="3175697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E67F4DD-0D3E-4D6E-AC85-747A5EE0C099}"/>
                </a:ext>
              </a:extLst>
            </p:cNvPr>
            <p:cNvCxnSpPr>
              <a:cxnSpLocks/>
            </p:cNvCxnSpPr>
            <p:nvPr/>
          </p:nvCxnSpPr>
          <p:spPr>
            <a:xfrm>
              <a:off x="9118600" y="3468298"/>
              <a:ext cx="2760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1CCF8C0-DF2A-49C8-BCF9-8505E2BF9B82}"/>
                </a:ext>
              </a:extLst>
            </p:cNvPr>
            <p:cNvCxnSpPr>
              <a:cxnSpLocks/>
            </p:cNvCxnSpPr>
            <p:nvPr/>
          </p:nvCxnSpPr>
          <p:spPr>
            <a:xfrm>
              <a:off x="9392222" y="3432298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25CA5C7-970C-4339-9572-FD4A6C57AB5B}"/>
                </a:ext>
              </a:extLst>
            </p:cNvPr>
            <p:cNvCxnSpPr>
              <a:cxnSpLocks/>
            </p:cNvCxnSpPr>
            <p:nvPr/>
          </p:nvCxnSpPr>
          <p:spPr>
            <a:xfrm>
              <a:off x="8724900" y="3806588"/>
              <a:ext cx="1955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B2F84F1-853A-4352-8E65-6600C751804A}"/>
                </a:ext>
              </a:extLst>
            </p:cNvPr>
            <p:cNvCxnSpPr>
              <a:cxnSpLocks/>
            </p:cNvCxnSpPr>
            <p:nvPr/>
          </p:nvCxnSpPr>
          <p:spPr>
            <a:xfrm>
              <a:off x="8918019" y="3770588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3127EAA-BC98-4DF2-B961-694131AA9573}"/>
                </a:ext>
              </a:extLst>
            </p:cNvPr>
            <p:cNvCxnSpPr>
              <a:cxnSpLocks/>
            </p:cNvCxnSpPr>
            <p:nvPr/>
          </p:nvCxnSpPr>
          <p:spPr>
            <a:xfrm>
              <a:off x="9251950" y="4054237"/>
              <a:ext cx="3074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AA789F6-DE90-4E75-963D-19F01D14D899}"/>
                </a:ext>
              </a:extLst>
            </p:cNvPr>
            <p:cNvCxnSpPr>
              <a:cxnSpLocks/>
            </p:cNvCxnSpPr>
            <p:nvPr/>
          </p:nvCxnSpPr>
          <p:spPr>
            <a:xfrm>
              <a:off x="9557006" y="4018237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8F08046-19CA-4A27-B86B-7B5148AF75C4}"/>
                </a:ext>
              </a:extLst>
            </p:cNvPr>
            <p:cNvCxnSpPr>
              <a:cxnSpLocks/>
            </p:cNvCxnSpPr>
            <p:nvPr/>
          </p:nvCxnSpPr>
          <p:spPr>
            <a:xfrm>
              <a:off x="8898730" y="4403110"/>
              <a:ext cx="23923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1975B73-1E4D-4AC4-B928-570A0E008376}"/>
                </a:ext>
              </a:extLst>
            </p:cNvPr>
            <p:cNvCxnSpPr>
              <a:cxnSpLocks/>
            </p:cNvCxnSpPr>
            <p:nvPr/>
          </p:nvCxnSpPr>
          <p:spPr>
            <a:xfrm>
              <a:off x="9135588" y="4367110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8B752341-EA87-49B3-BAE3-196A9BCFF533}"/>
                </a:ext>
              </a:extLst>
            </p:cNvPr>
            <p:cNvCxnSpPr>
              <a:cxnSpLocks/>
            </p:cNvCxnSpPr>
            <p:nvPr/>
          </p:nvCxnSpPr>
          <p:spPr>
            <a:xfrm>
              <a:off x="9642475" y="4649909"/>
              <a:ext cx="3360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B17E18E-2C81-4A6C-8BB2-CA03F174CC9A}"/>
                </a:ext>
              </a:extLst>
            </p:cNvPr>
            <p:cNvCxnSpPr>
              <a:cxnSpLocks/>
            </p:cNvCxnSpPr>
            <p:nvPr/>
          </p:nvCxnSpPr>
          <p:spPr>
            <a:xfrm>
              <a:off x="9976170" y="4613909"/>
              <a:ext cx="0" cy="7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BC13EA5-8A19-477D-92A1-117C9C8FB72D}"/>
                </a:ext>
              </a:extLst>
            </p:cNvPr>
            <p:cNvGrpSpPr/>
            <p:nvPr/>
          </p:nvGrpSpPr>
          <p:grpSpPr>
            <a:xfrm>
              <a:off x="9976170" y="1771782"/>
              <a:ext cx="2160886" cy="617830"/>
              <a:chOff x="9681007" y="1731110"/>
              <a:chExt cx="2160886" cy="61783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5157ECC8-5620-4484-8174-245F62ACFCB4}"/>
                  </a:ext>
                </a:extLst>
              </p:cNvPr>
              <p:cNvGrpSpPr/>
              <p:nvPr/>
            </p:nvGrpSpPr>
            <p:grpSpPr>
              <a:xfrm>
                <a:off x="9681007" y="1731110"/>
                <a:ext cx="2160886" cy="307777"/>
                <a:chOff x="9597742" y="1570634"/>
                <a:chExt cx="2160886" cy="307777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E754DB4C-9315-44A2-B743-A5705D13282B}"/>
                    </a:ext>
                  </a:extLst>
                </p:cNvPr>
                <p:cNvSpPr/>
                <p:nvPr/>
              </p:nvSpPr>
              <p:spPr>
                <a:xfrm>
                  <a:off x="9597742" y="1634522"/>
                  <a:ext cx="180000" cy="180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AB75E5D-E02F-4B71-9C37-69F2CFE0666F}"/>
                    </a:ext>
                  </a:extLst>
                </p:cNvPr>
                <p:cNvSpPr txBox="1"/>
                <p:nvPr/>
              </p:nvSpPr>
              <p:spPr>
                <a:xfrm>
                  <a:off x="9779518" y="1570634"/>
                  <a:ext cx="19791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Varenicline (n=123)</a:t>
                  </a:r>
                  <a:endParaRPr lang="en-GB" sz="1400" dirty="0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05BFDCB3-749B-401A-8FDA-C4F3A1EB5FEC}"/>
                  </a:ext>
                </a:extLst>
              </p:cNvPr>
              <p:cNvGrpSpPr/>
              <p:nvPr/>
            </p:nvGrpSpPr>
            <p:grpSpPr>
              <a:xfrm>
                <a:off x="9681007" y="2041163"/>
                <a:ext cx="2159110" cy="307777"/>
                <a:chOff x="10413576" y="1949557"/>
                <a:chExt cx="2159110" cy="307777"/>
              </a:xfrm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301D105-2CCF-4512-8360-8D635A158191}"/>
                    </a:ext>
                  </a:extLst>
                </p:cNvPr>
                <p:cNvSpPr/>
                <p:nvPr/>
              </p:nvSpPr>
              <p:spPr>
                <a:xfrm>
                  <a:off x="10413576" y="2013445"/>
                  <a:ext cx="180000" cy="1800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6237A08A-B478-41FE-8C55-DEBAC6B2363A}"/>
                    </a:ext>
                  </a:extLst>
                </p:cNvPr>
                <p:cNvSpPr txBox="1"/>
                <p:nvPr/>
              </p:nvSpPr>
              <p:spPr>
                <a:xfrm>
                  <a:off x="10593576" y="1949557"/>
                  <a:ext cx="197911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Placebo (n=124)</a:t>
                  </a:r>
                  <a:endParaRPr lang="en-GB" sz="1400" dirty="0"/>
                </a:p>
              </p:txBody>
            </p:sp>
          </p:grpSp>
        </p:grpSp>
      </p:grpSp>
      <p:cxnSp>
        <p:nvCxnSpPr>
          <p:cNvPr id="110" name="Straight Connector 109"/>
          <p:cNvCxnSpPr>
            <a:stCxn id="35" idx="3"/>
          </p:cNvCxnSpPr>
          <p:nvPr/>
        </p:nvCxnSpPr>
        <p:spPr>
          <a:xfrm flipV="1">
            <a:off x="580048" y="4582154"/>
            <a:ext cx="6087452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130640" y="333182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RR</a:t>
            </a:r>
            <a:endParaRPr lang="en-AU" dirty="0"/>
          </a:p>
        </p:txBody>
      </p:sp>
      <p:sp>
        <p:nvSpPr>
          <p:cNvPr id="112" name="Text Placeholder 6">
            <a:extLst>
              <a:ext uri="{FF2B5EF4-FFF2-40B4-BE49-F238E27FC236}">
                <a16:creationId xmlns:a16="http://schemas.microsoft.com/office/drawing/2014/main" id="{5C732FE7-D2E1-432D-B9A5-F0DE8F89FBA2}"/>
              </a:ext>
            </a:extLst>
          </p:cNvPr>
          <p:cNvSpPr txBox="1">
            <a:spLocks/>
          </p:cNvSpPr>
          <p:nvPr/>
        </p:nvSpPr>
        <p:spPr>
          <a:xfrm>
            <a:off x="332508" y="6563425"/>
            <a:ext cx="11859492" cy="3084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da-DK" altLang="en-US" sz="1200" b="1" dirty="0" smtClean="0">
                <a:solidFill>
                  <a:srgbClr val="002060"/>
                </a:solidFill>
                <a:latin typeface="+mj-lt"/>
              </a:rPr>
              <a:t>Petoumenos et al, J Int AIDS Soc 2012; Mercie et al, Lancet HIV 2018</a:t>
            </a:r>
            <a:endParaRPr lang="it-IT" altLang="en-US" sz="1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39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CVD </a:t>
            </a:r>
            <a:r>
              <a:rPr lang="en-AU" dirty="0" smtClean="0"/>
              <a:t>management: statins and/or PIr switching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07403"/>
              </p:ext>
            </p:extLst>
          </p:nvPr>
        </p:nvGraphicFramePr>
        <p:xfrm>
          <a:off x="545266" y="2172423"/>
          <a:ext cx="5304263" cy="14441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6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616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Change Month 12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Pbo</a:t>
                      </a: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Atorvastatin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20 mg daily</a:t>
                      </a: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P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9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Total chol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0.12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-1.23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92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LDL</a:t>
                      </a:r>
                      <a:r>
                        <a:rPr lang="en-AU" sz="2400" b="1" baseline="0" dirty="0" smtClean="0">
                          <a:solidFill>
                            <a:schemeClr val="tx1"/>
                          </a:solidFill>
                        </a:rPr>
                        <a:t> c</a:t>
                      </a: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hol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0.30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-1.00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>
                          <a:solidFill>
                            <a:schemeClr val="tx1"/>
                          </a:solidFill>
                        </a:rPr>
                        <a:t>&lt;0.0001</a:t>
                      </a:r>
                      <a:endParaRPr lang="en-AU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1" marR="91441" marT="45624" marB="45624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3700" y="3767945"/>
            <a:ext cx="4185829" cy="262839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282353" y="4536833"/>
            <a:ext cx="1398859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AU" altLang="en-US" b="1" dirty="0">
                <a:solidFill>
                  <a:schemeClr val="tx2"/>
                </a:solidFill>
                <a:latin typeface="+mj-lt"/>
                <a:ea typeface="MS PGothic" panose="020B0600070205080204" pitchFamily="34" charset="-128"/>
              </a:rPr>
              <a:t>Carotid plaque volume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75600" y="6396335"/>
            <a:ext cx="421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Lo et al, Lancet HIV 2015</a:t>
            </a:r>
          </a:p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Lee et al, HIV Med 2016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266" y="1559412"/>
            <a:ext cx="530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Atorvastatin vs. placebo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4161" y="1539201"/>
            <a:ext cx="548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Rosuvastatin vs. PIr switching</a:t>
            </a:r>
            <a:endParaRPr lang="en-AU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25000" r="7638" b="5000"/>
          <a:stretch/>
        </p:blipFill>
        <p:spPr>
          <a:xfrm>
            <a:off x="6204160" y="2162850"/>
            <a:ext cx="548700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CVD: </a:t>
            </a:r>
            <a:r>
              <a:rPr lang="en-AU" dirty="0" smtClean="0"/>
              <a:t>ART modification vs. traditional risk factors</a:t>
            </a:r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19171" r="6219" b="7300"/>
          <a:stretch/>
        </p:blipFill>
        <p:spPr bwMode="auto">
          <a:xfrm>
            <a:off x="273050" y="1751421"/>
            <a:ext cx="6769100" cy="369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241675" y="6599535"/>
            <a:ext cx="89503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AU" altLang="en-US" sz="1200" b="1" dirty="0">
                <a:solidFill>
                  <a:srgbClr val="002060"/>
                </a:solidFill>
                <a:latin typeface="+mj-lt"/>
              </a:rPr>
              <a:t>van </a:t>
            </a:r>
            <a:r>
              <a:rPr lang="en-AU" altLang="en-US" sz="1200" b="1" dirty="0" smtClean="0">
                <a:solidFill>
                  <a:srgbClr val="002060"/>
                </a:solidFill>
                <a:latin typeface="+mj-lt"/>
              </a:rPr>
              <a:t>Zoest et al, </a:t>
            </a:r>
            <a:r>
              <a:rPr lang="fr-FR" sz="1200" b="1" dirty="0" smtClean="0">
                <a:solidFill>
                  <a:srgbClr val="002060"/>
                </a:solidFill>
                <a:latin typeface="+mj-lt"/>
              </a:rPr>
              <a:t>JAIDS 2019; </a:t>
            </a:r>
            <a:r>
              <a:rPr lang="en-AU" sz="1200" b="1" dirty="0">
                <a:solidFill>
                  <a:srgbClr val="002060"/>
                </a:solidFill>
                <a:latin typeface="+mj-lt"/>
              </a:rPr>
              <a:t>http://gamapserver.who.int/mapLibrary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/</a:t>
            </a:r>
            <a:endParaRPr lang="en-AU" sz="12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17958" r="3965" b="22931"/>
          <a:stretch/>
        </p:blipFill>
        <p:spPr>
          <a:xfrm>
            <a:off x="7138760" y="2023894"/>
            <a:ext cx="4735740" cy="204010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18091" r="4230" b="22645"/>
          <a:stretch/>
        </p:blipFill>
        <p:spPr>
          <a:xfrm>
            <a:off x="7137400" y="4463517"/>
            <a:ext cx="4737100" cy="2051583"/>
          </a:xfrm>
          <a:prstGeom prst="rect">
            <a:avLst/>
          </a:prstGeom>
        </p:spPr>
      </p:pic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2" t="62280" r="79162" b="9646"/>
          <a:stretch/>
        </p:blipFill>
        <p:spPr>
          <a:xfrm>
            <a:off x="7137400" y="2885067"/>
            <a:ext cx="1054100" cy="11875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65674" r="80662" b="10317"/>
          <a:stretch/>
        </p:blipFill>
        <p:spPr>
          <a:xfrm>
            <a:off x="7137400" y="5471463"/>
            <a:ext cx="989240" cy="10436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3360" y="1317121"/>
            <a:ext cx="4761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Hypertension </a:t>
            </a:r>
          </a:p>
          <a:p>
            <a:pPr algn="ctr"/>
            <a:r>
              <a:rPr lang="en-AU" sz="2000" b="1" dirty="0" smtClean="0">
                <a:solidFill>
                  <a:srgbClr val="002060"/>
                </a:solidFill>
              </a:rPr>
              <a:t>systolic BP &gt;140 or diastolic </a:t>
            </a:r>
            <a:r>
              <a:rPr lang="en-AU" sz="2000" b="1" dirty="0">
                <a:solidFill>
                  <a:srgbClr val="002060"/>
                </a:solidFill>
              </a:rPr>
              <a:t>B</a:t>
            </a:r>
            <a:r>
              <a:rPr lang="en-AU" sz="2000" b="1" dirty="0" smtClean="0">
                <a:solidFill>
                  <a:srgbClr val="002060"/>
                </a:solidFill>
              </a:rPr>
              <a:t>P &gt;90mmHg</a:t>
            </a:r>
            <a:endParaRPr lang="en-AU" sz="2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3360" y="4123458"/>
            <a:ext cx="4761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rgbClr val="002060"/>
                </a:solidFill>
              </a:rPr>
              <a:t>T</a:t>
            </a:r>
            <a:r>
              <a:rPr lang="en-AU" sz="2400" b="1" dirty="0" smtClean="0">
                <a:solidFill>
                  <a:srgbClr val="002060"/>
                </a:solidFill>
              </a:rPr>
              <a:t>otal cholesterol &gt;5mmol/L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Obesity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71535"/>
            <a:ext cx="6705600" cy="4487969"/>
          </a:xfrm>
        </p:spPr>
        <p:txBody>
          <a:bodyPr>
            <a:normAutofit fontScale="85000" lnSpcReduction="10000"/>
          </a:bodyPr>
          <a:lstStyle/>
          <a:p>
            <a:r>
              <a:rPr lang="en-AU" dirty="0" smtClean="0"/>
              <a:t>1.9 billion adults (39%) are overweight (BMI &gt;25 kg/m</a:t>
            </a:r>
            <a:r>
              <a:rPr lang="en-AU" baseline="30000" dirty="0" smtClean="0"/>
              <a:t>2</a:t>
            </a:r>
            <a:r>
              <a:rPr lang="en-AU" dirty="0" smtClean="0"/>
              <a:t>)</a:t>
            </a:r>
          </a:p>
          <a:p>
            <a:r>
              <a:rPr lang="en-AU" dirty="0" smtClean="0"/>
              <a:t>650 million (13%) are obese (BMI &gt;30)</a:t>
            </a:r>
          </a:p>
          <a:p>
            <a:r>
              <a:rPr lang="en-AU" dirty="0" smtClean="0"/>
              <a:t>Health risks</a:t>
            </a:r>
          </a:p>
          <a:p>
            <a:pPr lvl="1"/>
            <a:r>
              <a:rPr lang="en-AU" dirty="0" smtClean="0"/>
              <a:t>≈30% increased risk of death per 5kg/m</a:t>
            </a:r>
            <a:r>
              <a:rPr lang="en-AU" baseline="30000" dirty="0" smtClean="0"/>
              <a:t>2</a:t>
            </a:r>
            <a:r>
              <a:rPr lang="en-AU" dirty="0" smtClean="0"/>
              <a:t> greater</a:t>
            </a:r>
          </a:p>
          <a:p>
            <a:pPr lvl="1"/>
            <a:r>
              <a:rPr lang="en-AU" dirty="0"/>
              <a:t>similar results for all global regions</a:t>
            </a:r>
          </a:p>
          <a:p>
            <a:pPr lvl="1"/>
            <a:r>
              <a:rPr lang="en-AU" dirty="0"/>
              <a:t>hazard ratios greater for </a:t>
            </a:r>
          </a:p>
          <a:p>
            <a:pPr lvl="2"/>
            <a:r>
              <a:rPr lang="en-AU" dirty="0"/>
              <a:t>men (50%) vs women (30%)</a:t>
            </a:r>
          </a:p>
          <a:p>
            <a:pPr lvl="2"/>
            <a:r>
              <a:rPr lang="en-AU" dirty="0"/>
              <a:t>age &lt;50 (52%) vs. 50-69 (37%) vs. 70-89 (21</a:t>
            </a:r>
            <a:r>
              <a:rPr lang="en-AU" dirty="0" smtClean="0"/>
              <a:t>%)</a:t>
            </a:r>
          </a:p>
          <a:p>
            <a:pPr lvl="1"/>
            <a:r>
              <a:rPr lang="en-AU" dirty="0" smtClean="0"/>
              <a:t>More CVD</a:t>
            </a:r>
            <a:r>
              <a:rPr lang="en-AU" dirty="0"/>
              <a:t>, diabetes, arthritis, some </a:t>
            </a:r>
            <a:r>
              <a:rPr lang="en-AU" dirty="0" smtClean="0"/>
              <a:t>cancers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493000" y="1571535"/>
            <a:ext cx="4089400" cy="3916831"/>
            <a:chOff x="2455817" y="1596937"/>
            <a:chExt cx="3259688" cy="3484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5563" b="51415"/>
            <a:stretch/>
          </p:blipFill>
          <p:spPr>
            <a:xfrm>
              <a:off x="2455817" y="2129245"/>
              <a:ext cx="3259688" cy="27301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92179"/>
            <a:stretch/>
          </p:blipFill>
          <p:spPr>
            <a:xfrm>
              <a:off x="2455817" y="1596937"/>
              <a:ext cx="3259688" cy="6466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5260"/>
            <a:stretch/>
          </p:blipFill>
          <p:spPr>
            <a:xfrm>
              <a:off x="2455817" y="4689248"/>
              <a:ext cx="3259688" cy="3918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3793067" y="6396335"/>
            <a:ext cx="8398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https://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www.who.int/news-room/fact-sheets/detail/obesity-and-overweight </a:t>
            </a:r>
          </a:p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Global BMI Mortality Collaboration, Lancet 2016</a:t>
            </a:r>
            <a:endParaRPr lang="en-AU" sz="1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52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gain and INSTIs: initial ART</a:t>
            </a:r>
            <a:endParaRPr lang="en-US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29A50017-A49A-44FE-AA01-F445AD817454}"/>
              </a:ext>
            </a:extLst>
          </p:cNvPr>
          <p:cNvSpPr txBox="1">
            <a:spLocks/>
          </p:cNvSpPr>
          <p:nvPr/>
        </p:nvSpPr>
        <p:spPr>
          <a:xfrm>
            <a:off x="4566293" y="6587715"/>
            <a:ext cx="7625707" cy="27028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AU" sz="1200" b="1" dirty="0" err="1">
                <a:solidFill>
                  <a:srgbClr val="002060"/>
                </a:solidFill>
                <a:latin typeface="+mj-lt"/>
              </a:rPr>
              <a:t>Stellbrink</a:t>
            </a:r>
            <a:r>
              <a:rPr lang="en-AU" sz="1200" b="1" dirty="0">
                <a:solidFill>
                  <a:srgbClr val="002060"/>
                </a:solidFill>
                <a:latin typeface="+mj-lt"/>
              </a:rPr>
              <a:t> et al, Lancet HIV 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2019; </a:t>
            </a:r>
            <a:r>
              <a:rPr lang="en-AU" sz="1200" b="1" dirty="0" err="1" smtClean="0">
                <a:solidFill>
                  <a:srgbClr val="002060"/>
                </a:solidFill>
                <a:latin typeface="+mj-lt"/>
              </a:rPr>
              <a:t>Wohl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AU" sz="1200" b="1" dirty="0">
                <a:solidFill>
                  <a:srgbClr val="002060"/>
                </a:solidFill>
                <a:latin typeface="+mj-lt"/>
              </a:rPr>
              <a:t>et al, Lancet HIV 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2019; </a:t>
            </a:r>
            <a:r>
              <a:rPr lang="en-US" sz="1200" b="1" dirty="0" smtClean="0">
                <a:solidFill>
                  <a:srgbClr val="002060"/>
                </a:solidFill>
                <a:latin typeface="+mj-lt"/>
              </a:rPr>
              <a:t>Lake et al, HIV ADR workshop 2018</a:t>
            </a:r>
            <a:endParaRPr lang="en-US" sz="12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6ED69ED-EDCE-42D5-878E-CAA263A1A4C0}"/>
              </a:ext>
            </a:extLst>
          </p:cNvPr>
          <p:cNvGrpSpPr/>
          <p:nvPr/>
        </p:nvGrpSpPr>
        <p:grpSpPr>
          <a:xfrm>
            <a:off x="332508" y="1623547"/>
            <a:ext cx="6245560" cy="4817736"/>
            <a:chOff x="828675" y="1838325"/>
            <a:chExt cx="5445125" cy="4058164"/>
          </a:xfrm>
        </p:grpSpPr>
        <p:grpSp>
          <p:nvGrpSpPr>
            <p:cNvPr id="7" name="Group 17">
              <a:extLst>
                <a:ext uri="{FF2B5EF4-FFF2-40B4-BE49-F238E27FC236}">
                  <a16:creationId xmlns:a16="http://schemas.microsoft.com/office/drawing/2014/main" id="{8D283C56-256D-4E4A-B530-5770D020D0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75" y="1838325"/>
              <a:ext cx="4352925" cy="4058164"/>
              <a:chOff x="4714875" y="1908810"/>
              <a:chExt cx="4352925" cy="4058668"/>
            </a:xfrm>
          </p:grpSpPr>
          <p:pic>
            <p:nvPicPr>
              <p:cNvPr id="11" name="Picture 2">
                <a:extLst>
                  <a:ext uri="{FF2B5EF4-FFF2-40B4-BE49-F238E27FC236}">
                    <a16:creationId xmlns:a16="http://schemas.microsoft.com/office/drawing/2014/main" id="{28D52D28-86C9-481A-BBAF-1C07AC1EE6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4875" y="1908810"/>
                <a:ext cx="4352925" cy="39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039B004-5DD0-4DBD-8E31-9F25338F992F}"/>
                  </a:ext>
                </a:extLst>
              </p:cNvPr>
              <p:cNvSpPr/>
              <p:nvPr/>
            </p:nvSpPr>
            <p:spPr>
              <a:xfrm>
                <a:off x="4778375" y="2502609"/>
                <a:ext cx="307975" cy="2305337"/>
              </a:xfrm>
              <a:prstGeom prst="rect">
                <a:avLst/>
              </a:prstGeom>
              <a:solidFill>
                <a:schemeClr val="bg1"/>
              </a:solidFill>
              <a:ln w="190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044CA16-67C3-4D04-8097-7AF1416B478C}"/>
                  </a:ext>
                </a:extLst>
              </p:cNvPr>
              <p:cNvSpPr txBox="1"/>
              <p:nvPr/>
            </p:nvSpPr>
            <p:spPr>
              <a:xfrm>
                <a:off x="4738463" y="2737590"/>
                <a:ext cx="193899" cy="1835374"/>
              </a:xfrm>
              <a:prstGeom prst="rect">
                <a:avLst/>
              </a:prstGeom>
              <a:noFill/>
            </p:spPr>
            <p:txBody>
              <a:bodyPr vert="vert270" wrap="none" lIns="0" tIns="0" rIns="0" bIns="0">
                <a:spAutoFit/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Predicted Weight (kg)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3574FB-2184-4E5C-B12F-2192CBE9F0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7964" y="5804129"/>
                <a:ext cx="3118092" cy="16334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Years Since ART Initiation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8D88BCB-3819-4EDC-9300-D542601DF860}"/>
                  </a:ext>
                </a:extLst>
              </p:cNvPr>
              <p:cNvSpPr txBox="1"/>
              <p:nvPr/>
            </p:nvSpPr>
            <p:spPr>
              <a:xfrm>
                <a:off x="5089525" y="2172368"/>
                <a:ext cx="198438" cy="291501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>
                <a:spAutoFit/>
              </a:bodyPr>
              <a:lstStyle/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86</a:t>
                </a: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8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5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84</a:t>
                </a: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82</a:t>
                </a: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2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 b="1" dirty="0">
                  <a:solidFill>
                    <a:prstClr val="black"/>
                  </a:solidFill>
                  <a:latin typeface="Arial"/>
                  <a:cs typeface="Arial" charset="0"/>
                </a:endParaRPr>
              </a:p>
              <a:p>
                <a:pPr fontAlgn="auto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400" b="1" dirty="0">
                    <a:solidFill>
                      <a:prstClr val="black"/>
                    </a:solidFill>
                    <a:latin typeface="Arial"/>
                    <a:cs typeface="Arial" charset="0"/>
                  </a:rPr>
                  <a:t>80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84D0FF-584C-4F86-AE78-19AC19E291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24470" y="5567621"/>
                <a:ext cx="2981585" cy="1938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1400" b="1" dirty="0">
                    <a:solidFill>
                      <a:srgbClr val="000000"/>
                    </a:solidFill>
                  </a:rPr>
                  <a:t>0           1         2         3          4         5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8E8648-9E7B-4349-9BF9-BF286E335E54}"/>
                </a:ext>
              </a:extLst>
            </p:cNvPr>
            <p:cNvSpPr/>
            <p:nvPr/>
          </p:nvSpPr>
          <p:spPr>
            <a:xfrm>
              <a:off x="4737099" y="2423892"/>
              <a:ext cx="14859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algn="ctr">
                <a:spcBef>
                  <a:spcPct val="0"/>
                </a:spcBef>
                <a:spcAft>
                  <a:spcPts val="225"/>
                </a:spcAft>
                <a:defRPr/>
              </a:pPr>
              <a:r>
                <a:rPr lang="en-US" altLang="en-US" sz="1600" b="1" dirty="0">
                  <a:solidFill>
                    <a:srgbClr val="D9443D"/>
                  </a:solidFill>
                </a:rPr>
                <a:t>n=4,093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B2EFB5-59C2-49CF-845D-3D05AA36CFFD}"/>
                </a:ext>
              </a:extLst>
            </p:cNvPr>
            <p:cNvSpPr/>
            <p:nvPr/>
          </p:nvSpPr>
          <p:spPr>
            <a:xfrm>
              <a:off x="4737100" y="2807291"/>
              <a:ext cx="14859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algn="ctr">
                <a:spcBef>
                  <a:spcPct val="0"/>
                </a:spcBef>
                <a:spcAft>
                  <a:spcPts val="225"/>
                </a:spcAft>
                <a:defRPr/>
              </a:pPr>
              <a:r>
                <a:rPr lang="en-US" altLang="en-US" sz="1600" b="1" dirty="0">
                  <a:solidFill>
                    <a:srgbClr val="0070C0"/>
                  </a:solidFill>
                </a:rPr>
                <a:t>n=7,063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45C194-449B-4B96-8F86-F66CC4347BA6}"/>
                </a:ext>
              </a:extLst>
            </p:cNvPr>
            <p:cNvSpPr/>
            <p:nvPr/>
          </p:nvSpPr>
          <p:spPr>
            <a:xfrm>
              <a:off x="4787899" y="3198037"/>
              <a:ext cx="148590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1" algn="ctr">
                <a:spcBef>
                  <a:spcPct val="0"/>
                </a:spcBef>
                <a:spcAft>
                  <a:spcPts val="225"/>
                </a:spcAft>
                <a:defRPr/>
              </a:pPr>
              <a:r>
                <a:rPr lang="en-US" altLang="en-US" sz="1600" b="1" dirty="0">
                  <a:solidFill>
                    <a:srgbClr val="00B050"/>
                  </a:solidFill>
                </a:rPr>
                <a:t>n=10,711</a:t>
              </a:r>
            </a:p>
          </p:txBody>
        </p:sp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E532040-29B4-47A8-8A57-8BB3382D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627150"/>
              </p:ext>
            </p:extLst>
          </p:nvPr>
        </p:nvGraphicFramePr>
        <p:xfrm>
          <a:off x="2134448" y="4120979"/>
          <a:ext cx="3657380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4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3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Predicted</a:t>
                      </a:r>
                      <a:r>
                        <a:rPr lang="en-US" sz="2000" b="1" baseline="0" dirty="0"/>
                        <a:t> </a:t>
                      </a:r>
                      <a:r>
                        <a:rPr lang="en-US" sz="2000" b="1" dirty="0"/>
                        <a:t>Weight Change (kg)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553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NNRTI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PI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INSTI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 2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3.3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4.3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4.4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34">
                <a:tc>
                  <a:txBody>
                    <a:bodyPr/>
                    <a:lstStyle/>
                    <a:p>
                      <a:r>
                        <a:rPr lang="en-US" sz="2000" b="1" dirty="0"/>
                        <a:t>Year 5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4.1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5.0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5.8</a:t>
                      </a:r>
                      <a:endParaRPr lang="en-US" sz="2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4142907189"/>
              </p:ext>
            </p:extLst>
          </p:nvPr>
        </p:nvGraphicFramePr>
        <p:xfrm>
          <a:off x="6632267" y="2038501"/>
          <a:ext cx="5153891" cy="444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775308" y="1683255"/>
            <a:ext cx="179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Study 1489</a:t>
            </a:r>
            <a:endParaRPr lang="en-AU" sz="2000" b="1" dirty="0">
              <a:solidFill>
                <a:schemeClr val="tx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76524" y="1683254"/>
            <a:ext cx="2045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Study 1490</a:t>
            </a:r>
            <a:endParaRPr lang="en-AU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and </a:t>
            </a:r>
            <a:r>
              <a:rPr lang="en-US" dirty="0" smtClean="0"/>
              <a:t>INSTIs: body composition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22265" y="1947694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+mn-lt"/>
              <a:ea typeface="MS PGothic" panose="020B0600070205080204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34894" y="6595070"/>
            <a:ext cx="134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Hill et al, IAS 2019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752" y="1677832"/>
            <a:ext cx="5844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ADVANCE (women)</a:t>
            </a:r>
            <a:endParaRPr lang="en-AU" sz="2000" b="1" dirty="0">
              <a:solidFill>
                <a:schemeClr val="tx2"/>
              </a:solidFill>
            </a:endParaRPr>
          </a:p>
        </p:txBody>
      </p:sp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D355AAB1-C2E8-4338-9117-C412294C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42" r="2250" b="12618"/>
          <a:stretch/>
        </p:blipFill>
        <p:spPr>
          <a:xfrm>
            <a:off x="2794222" y="2249253"/>
            <a:ext cx="6576375" cy="3560099"/>
          </a:xfrm>
          <a:prstGeom prst="rect">
            <a:avLst/>
          </a:prstGeom>
        </p:spPr>
      </p:pic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D355AAB1-C2E8-4338-9117-C412294C8A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34" t="93325" r="27899" b="540"/>
          <a:stretch/>
        </p:blipFill>
        <p:spPr>
          <a:xfrm>
            <a:off x="3677806" y="5934649"/>
            <a:ext cx="5058436" cy="509025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8123740" y="2590801"/>
            <a:ext cx="446013" cy="98233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ight Brace 3"/>
          <p:cNvSpPr/>
          <p:nvPr/>
        </p:nvSpPr>
        <p:spPr>
          <a:xfrm>
            <a:off x="9142744" y="3667490"/>
            <a:ext cx="455706" cy="698224"/>
          </a:xfrm>
          <a:prstGeom prst="rightBrace">
            <a:avLst>
              <a:gd name="adj1" fmla="val 8333"/>
              <a:gd name="adj2" fmla="val 513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/>
          <p:cNvSpPr txBox="1"/>
          <p:nvPr/>
        </p:nvSpPr>
        <p:spPr>
          <a:xfrm>
            <a:off x="9523442" y="2182747"/>
            <a:ext cx="1804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TAF minus TDF</a:t>
            </a:r>
            <a:endParaRPr lang="en-AU" sz="20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598451" y="3573135"/>
            <a:ext cx="617382" cy="4633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536745" y="3198787"/>
            <a:ext cx="178504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FF0000"/>
                </a:solidFill>
              </a:rPr>
              <a:t>DTG minus EFV</a:t>
            </a:r>
            <a:endParaRPr lang="en-AU" sz="20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>
            <a:endCxn id="3" idx="1"/>
          </p:cNvCxnSpPr>
          <p:nvPr/>
        </p:nvCxnSpPr>
        <p:spPr>
          <a:xfrm flipH="1">
            <a:off x="8569753" y="2441182"/>
            <a:ext cx="972255" cy="64078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7062" y="1908664"/>
            <a:ext cx="21632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Franklin Gothic Book" panose="020B0503020102020204" pitchFamily="34" charset="0"/>
              </a:rPr>
              <a:t>Similar results for men, although increments </a:t>
            </a:r>
            <a:r>
              <a:rPr lang="en-AU" sz="2400" dirty="0" smtClean="0">
                <a:latin typeface="Franklin Gothic Book" panose="020B0503020102020204" pitchFamily="34" charset="0"/>
              </a:rPr>
              <a:t>smaller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Franklin Gothic Book" panose="020B0503020102020204" pitchFamily="34" charset="0"/>
              </a:rPr>
              <a:t>Wide confidence intervals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Franklin Gothic Book" panose="020B0503020102020204" pitchFamily="34" charset="0"/>
              </a:rPr>
              <a:t>Outcomes after Year 2?</a:t>
            </a:r>
            <a:endParaRPr lang="en-AU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8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Research </a:t>
            </a:r>
            <a:r>
              <a:rPr lang="en-US" sz="2800" dirty="0"/>
              <a:t>funding/support: BMS, Gilead, Novartis and </a:t>
            </a:r>
            <a:r>
              <a:rPr lang="en-US" sz="2800" dirty="0" smtClean="0"/>
              <a:t>ViiV</a:t>
            </a:r>
          </a:p>
          <a:p>
            <a:r>
              <a:rPr lang="en-US" sz="2800" dirty="0" smtClean="0"/>
              <a:t>Conference </a:t>
            </a:r>
            <a:r>
              <a:rPr lang="en-US" sz="2800" dirty="0"/>
              <a:t>travel sponsorships: BMS, Gilead and </a:t>
            </a:r>
            <a:r>
              <a:rPr lang="en-US" sz="2800" dirty="0" smtClean="0"/>
              <a:t>ViiV</a:t>
            </a:r>
          </a:p>
          <a:p>
            <a:r>
              <a:rPr lang="en-US" sz="2800" dirty="0" smtClean="0"/>
              <a:t>Advisory </a:t>
            </a:r>
            <a:r>
              <a:rPr lang="en-US" sz="2800" dirty="0"/>
              <a:t>boards: Gilead, MSD and </a:t>
            </a:r>
            <a:r>
              <a:rPr lang="en-US" sz="2800" dirty="0" err="1" smtClean="0"/>
              <a:t>ViiV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gain and </a:t>
            </a:r>
            <a:r>
              <a:rPr lang="en-US" dirty="0" smtClean="0"/>
              <a:t>INSTIs: switch trials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78036" y="2361491"/>
            <a:ext cx="184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62754" y="6576536"/>
            <a:ext cx="33292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Martinez </a:t>
            </a:r>
            <a:r>
              <a:rPr lang="en-AU" sz="1200" b="1" dirty="0">
                <a:solidFill>
                  <a:srgbClr val="002060"/>
                </a:solidFill>
              </a:rPr>
              <a:t>et al, Glasgow </a:t>
            </a:r>
            <a:r>
              <a:rPr lang="en-AU" sz="1200" b="1" dirty="0" smtClean="0">
                <a:solidFill>
                  <a:srgbClr val="002060"/>
                </a:solidFill>
              </a:rPr>
              <a:t>2018; Carr et al, IAS 2019</a:t>
            </a:r>
            <a:endParaRPr lang="en-AU" sz="1200" b="1" dirty="0">
              <a:solidFill>
                <a:srgbClr val="002060"/>
              </a:solidFill>
            </a:endParaRPr>
          </a:p>
        </p:txBody>
      </p:sp>
      <p:pic>
        <p:nvPicPr>
          <p:cNvPr id="7" name="Picture 8" descr="Screen Shot 2018-10-18 at 18.59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50" y="2839530"/>
            <a:ext cx="4639290" cy="283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89751" y="1850076"/>
            <a:ext cx="4639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2"/>
                </a:solidFill>
              </a:rPr>
              <a:t>PIr to DTG switch </a:t>
            </a:r>
            <a:r>
              <a:rPr lang="en-AU" sz="2000" b="1" dirty="0">
                <a:solidFill>
                  <a:schemeClr val="tx2"/>
                </a:solidFill>
              </a:rPr>
              <a:t>(NEAT022)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5353" y="1857767"/>
            <a:ext cx="500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chemeClr val="tx2"/>
                </a:solidFill>
              </a:rPr>
              <a:t>TDF </a:t>
            </a:r>
            <a:r>
              <a:rPr lang="en-AU" sz="2400" b="1" dirty="0">
                <a:solidFill>
                  <a:schemeClr val="tx2"/>
                </a:solidFill>
              </a:rPr>
              <a:t>to </a:t>
            </a:r>
            <a:r>
              <a:rPr lang="en-AU" sz="2400" b="1" dirty="0" smtClean="0">
                <a:solidFill>
                  <a:schemeClr val="tx2"/>
                </a:solidFill>
              </a:rPr>
              <a:t>RAL </a:t>
            </a:r>
            <a:r>
              <a:rPr lang="en-AU" sz="2400" b="1" dirty="0">
                <a:solidFill>
                  <a:schemeClr val="tx2"/>
                </a:solidFill>
              </a:rPr>
              <a:t>switch </a:t>
            </a:r>
            <a:r>
              <a:rPr lang="en-AU" sz="2000" b="1" dirty="0" smtClean="0">
                <a:solidFill>
                  <a:schemeClr val="tx2"/>
                </a:solidFill>
              </a:rPr>
              <a:t>(TROP)</a:t>
            </a:r>
            <a:endParaRPr lang="en-AU" sz="2000" b="1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6379" r="3485"/>
          <a:stretch/>
        </p:blipFill>
        <p:spPr>
          <a:xfrm>
            <a:off x="6515353" y="2640891"/>
            <a:ext cx="5009060" cy="323812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02789" y="2460474"/>
            <a:ext cx="270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smtClean="0">
                <a:solidFill>
                  <a:srgbClr val="FF0000"/>
                </a:solidFill>
              </a:rPr>
              <a:t>Note confidence intervals</a:t>
            </a:r>
            <a:endParaRPr lang="en-AU" sz="2000" b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470150" y="3096768"/>
            <a:ext cx="324831" cy="3157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05756" y="3096768"/>
            <a:ext cx="283464" cy="1578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09395" y="5634179"/>
            <a:ext cx="599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1400" dirty="0" smtClean="0"/>
              <a:t>Week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202404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9634"/>
            <a:ext cx="10972800" cy="1143000"/>
          </a:xfrm>
        </p:spPr>
        <p:txBody>
          <a:bodyPr/>
          <a:lstStyle/>
          <a:p>
            <a:r>
              <a:rPr lang="en-US" dirty="0"/>
              <a:t>Weight gain and </a:t>
            </a:r>
            <a:r>
              <a:rPr lang="en-US" dirty="0" smtClean="0"/>
              <a:t>INSTIs: potential significance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124" y="1905000"/>
            <a:ext cx="5820376" cy="4195400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Average Australian man 2011 </a:t>
            </a:r>
            <a:r>
              <a:rPr lang="en-AU" sz="3000" dirty="0" smtClean="0"/>
              <a:t>(1.76m, 86kg, BMI 27.8) </a:t>
            </a:r>
          </a:p>
          <a:p>
            <a:r>
              <a:rPr lang="en-AU" dirty="0" smtClean="0"/>
              <a:t>Starts INSTI, weight gain of </a:t>
            </a:r>
          </a:p>
          <a:p>
            <a:pPr lvl="1"/>
            <a:r>
              <a:rPr lang="en-AU" dirty="0" smtClean="0"/>
              <a:t>2kg = BMI → to 28.5kg/m</a:t>
            </a:r>
            <a:r>
              <a:rPr lang="en-AU" baseline="30000" dirty="0" smtClean="0"/>
              <a:t>2</a:t>
            </a:r>
          </a:p>
          <a:p>
            <a:pPr lvl="1"/>
            <a:r>
              <a:rPr lang="en-AU" dirty="0" smtClean="0"/>
              <a:t>5kg = </a:t>
            </a:r>
            <a:r>
              <a:rPr lang="en-AU" dirty="0"/>
              <a:t>BMI → to 29.4kg/m</a:t>
            </a:r>
            <a:r>
              <a:rPr lang="en-AU" baseline="30000" dirty="0" smtClean="0"/>
              <a:t>2</a:t>
            </a:r>
          </a:p>
          <a:p>
            <a:pPr lvl="1"/>
            <a:r>
              <a:rPr lang="en-AU" dirty="0" smtClean="0"/>
              <a:t>8kg = </a:t>
            </a:r>
            <a:r>
              <a:rPr lang="en-AU" dirty="0"/>
              <a:t>BMI → to </a:t>
            </a:r>
            <a:r>
              <a:rPr lang="en-AU" dirty="0" smtClean="0"/>
              <a:t>30.3kg/m</a:t>
            </a:r>
            <a:r>
              <a:rPr lang="en-AU" baseline="30000" dirty="0" smtClean="0"/>
              <a:t>2</a:t>
            </a:r>
          </a:p>
          <a:p>
            <a:r>
              <a:rPr lang="en-AU" dirty="0" smtClean="0"/>
              <a:t>Mechanism?</a:t>
            </a:r>
          </a:p>
          <a:p>
            <a:r>
              <a:rPr lang="en-AU" dirty="0" smtClean="0"/>
              <a:t>Risk factors for larger gains?</a:t>
            </a:r>
          </a:p>
          <a:p>
            <a:r>
              <a:rPr lang="en-AU" dirty="0" smtClean="0"/>
              <a:t>Will this lead to more CVD, diabetes, arthritis, and cancer?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7213600" y="1905000"/>
            <a:ext cx="3926223" cy="4020002"/>
            <a:chOff x="2455817" y="1596937"/>
            <a:chExt cx="3259688" cy="34841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15563" b="51415"/>
            <a:stretch/>
          </p:blipFill>
          <p:spPr>
            <a:xfrm>
              <a:off x="2455817" y="2129245"/>
              <a:ext cx="3259688" cy="273013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b="92179"/>
            <a:stretch/>
          </p:blipFill>
          <p:spPr>
            <a:xfrm>
              <a:off x="2455817" y="1596937"/>
              <a:ext cx="3259688" cy="64661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t="95260"/>
            <a:stretch/>
          </p:blipFill>
          <p:spPr>
            <a:xfrm>
              <a:off x="2455817" y="4689248"/>
              <a:ext cx="3259688" cy="391886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911230" y="6581001"/>
            <a:ext cx="3280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Global BMI Mortality Collaboration, Lancet 2016</a:t>
            </a:r>
            <a:endParaRPr lang="en-AU" sz="1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Obesity: WHO strategies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00202"/>
            <a:ext cx="5384800" cy="4791771"/>
          </a:xfrm>
        </p:spPr>
        <p:txBody>
          <a:bodyPr>
            <a:normAutofit fontScale="92500" lnSpcReduction="10000"/>
          </a:bodyPr>
          <a:lstStyle/>
          <a:p>
            <a:r>
              <a:rPr lang="en-AU" b="1" dirty="0" smtClean="0"/>
              <a:t>Less energy-dense foods</a:t>
            </a:r>
          </a:p>
          <a:p>
            <a:pPr lvl="1"/>
            <a:r>
              <a:rPr lang="en-AU" dirty="0" smtClean="0"/>
              <a:t>fruit </a:t>
            </a:r>
            <a:r>
              <a:rPr lang="en-AU" dirty="0"/>
              <a:t>+</a:t>
            </a:r>
            <a:r>
              <a:rPr lang="en-AU" dirty="0" smtClean="0"/>
              <a:t> vegetables 	&gt;5 / day</a:t>
            </a:r>
          </a:p>
          <a:p>
            <a:pPr lvl="1"/>
            <a:r>
              <a:rPr lang="en-AU" dirty="0" smtClean="0"/>
              <a:t>total fat 		&lt;30% of calories</a:t>
            </a:r>
          </a:p>
          <a:p>
            <a:pPr lvl="1"/>
            <a:r>
              <a:rPr lang="en-AU" dirty="0"/>
              <a:t>f</a:t>
            </a:r>
            <a:r>
              <a:rPr lang="en-AU" dirty="0" smtClean="0"/>
              <a:t>ree sugars 	&lt;10% of calories</a:t>
            </a:r>
          </a:p>
          <a:p>
            <a:pPr lvl="1"/>
            <a:r>
              <a:rPr lang="en-AU" dirty="0" smtClean="0"/>
              <a:t>salt 				&lt;5g / day</a:t>
            </a:r>
          </a:p>
          <a:p>
            <a:r>
              <a:rPr lang="en-AU" b="1" dirty="0" smtClean="0"/>
              <a:t>Increase physical activity</a:t>
            </a:r>
          </a:p>
          <a:p>
            <a:pPr lvl="1"/>
            <a:r>
              <a:rPr lang="en-AU" dirty="0" smtClean="0"/>
              <a:t>reduce sedentary work</a:t>
            </a:r>
          </a:p>
          <a:p>
            <a:pPr lvl="1"/>
            <a:r>
              <a:rPr lang="en-AU" dirty="0" smtClean="0"/>
              <a:t>change transport</a:t>
            </a:r>
          </a:p>
          <a:p>
            <a:pPr lvl="1"/>
            <a:r>
              <a:rPr lang="en-AU" dirty="0" smtClean="0"/>
              <a:t>reduce traffic / air pollution</a:t>
            </a:r>
          </a:p>
          <a:p>
            <a:pPr lvl="1"/>
            <a:r>
              <a:rPr lang="en-AU" dirty="0" smtClean="0"/>
              <a:t>more public exercise space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9330832" y="6391973"/>
            <a:ext cx="2861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WHO, Global </a:t>
            </a:r>
            <a:r>
              <a:rPr lang="en-AU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ction Plan 2013-2020</a:t>
            </a:r>
          </a:p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http</a:t>
            </a:r>
            <a:r>
              <a:rPr lang="en-AU" sz="1200" b="1" dirty="0">
                <a:solidFill>
                  <a:srgbClr val="002060"/>
                </a:solidFill>
                <a:latin typeface="+mj-lt"/>
              </a:rPr>
              <a:t>://gamapserver.who.int/mapLibrary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/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en-AU" sz="12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5500" y="2206033"/>
            <a:ext cx="92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BMI 2016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7500" y="4593633"/>
            <a:ext cx="1435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Physical inactivity 2010</a:t>
            </a:r>
            <a:endParaRPr lang="en-AU" sz="2400" b="1" dirty="0">
              <a:solidFill>
                <a:srgbClr val="00206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32600" y="3825425"/>
            <a:ext cx="4889323" cy="2156276"/>
            <a:chOff x="7048108" y="3803242"/>
            <a:chExt cx="4496015" cy="185673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" t="18552" r="3818" b="24857"/>
            <a:stretch/>
          </p:blipFill>
          <p:spPr>
            <a:xfrm>
              <a:off x="7048108" y="3803242"/>
              <a:ext cx="4496015" cy="18482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" t="61922" r="79364" b="10317"/>
            <a:stretch/>
          </p:blipFill>
          <p:spPr>
            <a:xfrm>
              <a:off x="7048108" y="4753329"/>
              <a:ext cx="813192" cy="906648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6832600" y="1311726"/>
            <a:ext cx="4883367" cy="2503606"/>
            <a:chOff x="7048108" y="1425392"/>
            <a:chExt cx="4490538" cy="215581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8" t="17142" r="3818" b="16910"/>
            <a:stretch/>
          </p:blipFill>
          <p:spPr>
            <a:xfrm>
              <a:off x="7048108" y="1425392"/>
              <a:ext cx="4490538" cy="2148062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7048108" y="2498318"/>
              <a:ext cx="1215151" cy="1082889"/>
              <a:chOff x="7048108" y="2498318"/>
              <a:chExt cx="1215151" cy="1082889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8" t="62394" r="77438" b="9855"/>
              <a:stretch/>
            </p:blipFill>
            <p:spPr>
              <a:xfrm>
                <a:off x="7048108" y="2498318"/>
                <a:ext cx="1091735" cy="1082889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8139843" y="2913614"/>
                <a:ext cx="123416" cy="1234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490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5500" y="1355649"/>
            <a:ext cx="1574800" cy="133675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825500" y="2692400"/>
            <a:ext cx="1574800" cy="203414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500" y="1355649"/>
            <a:ext cx="2235200" cy="4730947"/>
          </a:xfrm>
        </p:spPr>
        <p:txBody>
          <a:bodyPr>
            <a:normAutofit fontScale="92500" lnSpcReduction="20000"/>
          </a:bodyPr>
          <a:lstStyle/>
          <a:p>
            <a:r>
              <a:rPr lang="en-AU" sz="2800" dirty="0" smtClean="0"/>
              <a:t>NHL (and KS) only reduced with ART</a:t>
            </a:r>
          </a:p>
          <a:p>
            <a:r>
              <a:rPr lang="en-AU" sz="2800" dirty="0" smtClean="0"/>
              <a:t>Effective HBV / HPV vaccines</a:t>
            </a:r>
          </a:p>
          <a:p>
            <a:r>
              <a:rPr lang="en-AU" sz="2800" dirty="0" smtClean="0"/>
              <a:t>Effective HBV / HCV therapies</a:t>
            </a:r>
          </a:p>
          <a:p>
            <a:pPr marL="0" indent="0">
              <a:buNone/>
            </a:pPr>
            <a:r>
              <a:rPr lang="en-AU" sz="2800" dirty="0"/>
              <a:t> </a:t>
            </a:r>
            <a:r>
              <a:rPr lang="en-AU" sz="2800" dirty="0" smtClean="0"/>
              <a:t>   +</a:t>
            </a:r>
          </a:p>
          <a:p>
            <a:r>
              <a:rPr lang="en-AU" sz="2800" dirty="0" smtClean="0"/>
              <a:t>Routine screening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Cancer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286218"/>
              </p:ext>
            </p:extLst>
          </p:nvPr>
        </p:nvGraphicFramePr>
        <p:xfrm>
          <a:off x="2716292" y="1355649"/>
          <a:ext cx="9118600" cy="4517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962117296"/>
                    </a:ext>
                  </a:extLst>
                </a:gridCol>
                <a:gridCol w="1634961">
                  <a:extLst>
                    <a:ext uri="{9D8B030D-6E8A-4147-A177-3AD203B41FA5}">
                      <a16:colId xmlns:a16="http://schemas.microsoft.com/office/drawing/2014/main" val="2720198129"/>
                    </a:ext>
                  </a:extLst>
                </a:gridCol>
                <a:gridCol w="1899513">
                  <a:extLst>
                    <a:ext uri="{9D8B030D-6E8A-4147-A177-3AD203B41FA5}">
                      <a16:colId xmlns:a16="http://schemas.microsoft.com/office/drawing/2014/main" val="862346568"/>
                    </a:ext>
                  </a:extLst>
                </a:gridCol>
                <a:gridCol w="1850326">
                  <a:extLst>
                    <a:ext uri="{9D8B030D-6E8A-4147-A177-3AD203B41FA5}">
                      <a16:colId xmlns:a16="http://schemas.microsoft.com/office/drawing/2014/main" val="816562009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5085784"/>
                    </a:ext>
                  </a:extLst>
                </a:gridCol>
              </a:tblGrid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Disease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Deaths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l-GR" sz="2400" b="1" dirty="0" smtClean="0"/>
                        <a:t>Δ</a:t>
                      </a:r>
                      <a:r>
                        <a:rPr lang="en-AU" sz="2400" b="1" dirty="0" smtClean="0"/>
                        <a:t>2007-17 (%)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Years</a:t>
                      </a:r>
                      <a:r>
                        <a:rPr lang="en-AU" sz="2400" b="1" baseline="0" dirty="0" smtClean="0"/>
                        <a:t> life lost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7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Δ</a:t>
                      </a:r>
                      <a:r>
                        <a:rPr lang="en-AU" sz="2400" b="1" dirty="0" smtClean="0"/>
                        <a:t>2007-17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213522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All</a:t>
                      </a:r>
                      <a:endParaRPr lang="en-A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55,946,000</a:t>
                      </a:r>
                      <a:endParaRPr lang="en-A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+9.3%</a:t>
                      </a:r>
                      <a:endParaRPr lang="en-A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1,646,250</a:t>
                      </a:r>
                      <a:endParaRPr lang="en-A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-9.0%</a:t>
                      </a:r>
                      <a:endParaRPr lang="en-AU" sz="2400" b="1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4669987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Cancer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9,556,000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+25.4%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225,738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+19.6%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0426188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Lung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1,883,000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+29.6%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40,392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+24.8%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1817622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Colorectal</a:t>
                      </a:r>
                      <a:r>
                        <a:rPr lang="en-AU" sz="2400" b="1" baseline="0" dirty="0" smtClean="0"/>
                        <a:t> 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896,000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+27.8%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18,107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+23.8%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0452615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Stomach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865,000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+9.4%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18,782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+4.8%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072656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Liver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819,400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+27.0%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20,536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+21.2%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39798808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HBV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325,400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+20.3%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  9,449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+14.7%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88104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HCV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234,300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+30.4%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  4,898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+26.9%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534244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Breast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611,600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+27.0%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16,401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+23.9%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5530660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Oesophagus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436,000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+13.0%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  9,848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+8.9%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892543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Cervical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259,700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+18.8%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  1,930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+14.8%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16278"/>
                  </a:ext>
                </a:extLst>
              </a:tr>
              <a:tr h="165152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NHL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248,600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+29.4%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        6,829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0000"/>
                        </a:lnSpc>
                      </a:pPr>
                      <a:r>
                        <a:rPr lang="en-AU" sz="2400" b="1" dirty="0" smtClean="0"/>
                        <a:t>+22.1%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258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11879" y="6581001"/>
            <a:ext cx="278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GBD 2017 Causes of Death Collaboration</a:t>
            </a:r>
            <a:endParaRPr lang="en-A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5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Hepatocellular carcinoma secondary to HBV / HCV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19"/>
          <a:stretch/>
        </p:blipFill>
        <p:spPr>
          <a:xfrm>
            <a:off x="919824" y="2325928"/>
            <a:ext cx="4024136" cy="3784822"/>
          </a:xfrm>
        </p:spPr>
      </p:pic>
      <p:sp>
        <p:nvSpPr>
          <p:cNvPr id="5" name="TextBox 4"/>
          <p:cNvSpPr txBox="1"/>
          <p:nvPr/>
        </p:nvSpPr>
        <p:spPr>
          <a:xfrm>
            <a:off x="9541466" y="6396335"/>
            <a:ext cx="265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Varbobitis et al, Clin Mol Hepatol 2015</a:t>
            </a:r>
          </a:p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Huang et al, Carcinogenesis 2018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34372" y="1430313"/>
            <a:ext cx="56723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HCC incidence after HCV DAA therapy (n=60,611)</a:t>
            </a:r>
            <a:endParaRPr lang="en-AU" sz="2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486093"/>
              </p:ext>
            </p:extLst>
          </p:nvPr>
        </p:nvGraphicFramePr>
        <p:xfrm>
          <a:off x="5734372" y="2759887"/>
          <a:ext cx="567238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6190">
                  <a:extLst>
                    <a:ext uri="{9D8B030D-6E8A-4147-A177-3AD203B41FA5}">
                      <a16:colId xmlns:a16="http://schemas.microsoft.com/office/drawing/2014/main" val="2400371355"/>
                    </a:ext>
                  </a:extLst>
                </a:gridCol>
                <a:gridCol w="2836190">
                  <a:extLst>
                    <a:ext uri="{9D8B030D-6E8A-4147-A177-3AD203B41FA5}">
                      <a16:colId xmlns:a16="http://schemas.microsoft.com/office/drawing/2014/main" val="3039197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+mj-lt"/>
                        </a:rPr>
                        <a:t>Incidence (per 100 patient-years)</a:t>
                      </a:r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4639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>
                          <a:latin typeface="+mj-lt"/>
                        </a:rPr>
                        <a:t>HCV treatment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0905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latin typeface="+mj-lt"/>
                        </a:rPr>
                        <a:t>  SVR</a:t>
                      </a:r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+mj-lt"/>
                        </a:rPr>
                        <a:t>2.1 </a:t>
                      </a:r>
                      <a:r>
                        <a:rPr lang="en-AU" sz="2000" b="0" dirty="0" smtClean="0">
                          <a:latin typeface="+mj-lt"/>
                        </a:rPr>
                        <a:t>(1.4,</a:t>
                      </a:r>
                      <a:r>
                        <a:rPr lang="en-AU" sz="2000" b="0" baseline="0" dirty="0" smtClean="0">
                          <a:latin typeface="+mj-lt"/>
                        </a:rPr>
                        <a:t> 3.4)</a:t>
                      </a:r>
                      <a:endParaRPr lang="en-AU" sz="20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29093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latin typeface="+mj-lt"/>
                        </a:rPr>
                        <a:t>  no SVR</a:t>
                      </a:r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+mj-lt"/>
                        </a:rPr>
                        <a:t>  9.1 </a:t>
                      </a:r>
                      <a:r>
                        <a:rPr lang="en-AU" sz="2000" b="0" dirty="0" smtClean="0">
                          <a:latin typeface="+mj-lt"/>
                        </a:rPr>
                        <a:t>(5.4, 15.3)</a:t>
                      </a:r>
                      <a:endParaRPr lang="en-AU" sz="20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2818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400" b="1" dirty="0" smtClean="0">
                          <a:latin typeface="+mj-lt"/>
                        </a:rPr>
                        <a:t>No HCV treatment</a:t>
                      </a:r>
                      <a:endParaRPr lang="en-AU" sz="2400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b="1" dirty="0" smtClean="0">
                          <a:latin typeface="+mj-lt"/>
                        </a:rPr>
                        <a:t>13.2 </a:t>
                      </a:r>
                      <a:r>
                        <a:rPr lang="en-AU" sz="2000" b="0" dirty="0" smtClean="0">
                          <a:latin typeface="+mj-lt"/>
                        </a:rPr>
                        <a:t>(4.5, 38.6)</a:t>
                      </a:r>
                      <a:endParaRPr lang="en-AU" sz="20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175148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919824" y="1430312"/>
            <a:ext cx="40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HCC incidence after 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HBV therapy</a:t>
            </a:r>
            <a:endParaRPr lang="en-AU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3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Chronic Obstructive Pulmonary Disease (COPD)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89102"/>
            <a:ext cx="5207000" cy="4432298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Global burden	251,000,000 </a:t>
            </a:r>
          </a:p>
          <a:p>
            <a:pPr lvl="1"/>
            <a:r>
              <a:rPr lang="en-AU" dirty="0" smtClean="0"/>
              <a:t>&gt;90% in LMICs</a:t>
            </a:r>
          </a:p>
          <a:p>
            <a:r>
              <a:rPr lang="en-AU" dirty="0" smtClean="0"/>
              <a:t>Global deaths 	    </a:t>
            </a:r>
            <a:r>
              <a:rPr lang="en-AU" dirty="0"/>
              <a:t> </a:t>
            </a:r>
            <a:r>
              <a:rPr lang="en-AU" dirty="0" smtClean="0"/>
              <a:t>3,170,000</a:t>
            </a:r>
          </a:p>
          <a:p>
            <a:r>
              <a:rPr lang="en-AU" dirty="0" smtClean="0"/>
              <a:t>Causes	</a:t>
            </a:r>
          </a:p>
          <a:p>
            <a:pPr lvl="1"/>
            <a:r>
              <a:rPr lang="en-AU" dirty="0" smtClean="0"/>
              <a:t>smoking (including 2nd-hand)</a:t>
            </a:r>
          </a:p>
          <a:p>
            <a:pPr lvl="1"/>
            <a:r>
              <a:rPr lang="en-AU" dirty="0" smtClean="0"/>
              <a:t>air pollution (indoor and outdoor)</a:t>
            </a:r>
          </a:p>
          <a:p>
            <a:pPr lvl="1"/>
            <a:r>
              <a:rPr lang="en-AU" dirty="0" smtClean="0"/>
              <a:t>occupational dusts and fumes</a:t>
            </a:r>
          </a:p>
          <a:p>
            <a:pPr lvl="1"/>
            <a:endParaRPr lang="en-AU" dirty="0" smtClean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4427" r="3258" b="12784"/>
          <a:stretch/>
        </p:blipFill>
        <p:spPr>
          <a:xfrm>
            <a:off x="6108700" y="2463799"/>
            <a:ext cx="5715000" cy="3144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340698" y="6586835"/>
            <a:ext cx="28259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200" b="1" dirty="0">
                <a:solidFill>
                  <a:srgbClr val="002060"/>
                </a:solidFill>
              </a:rPr>
              <a:t>http://gamapserver.who.int/mapLibrary/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700" y="17526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Tobacco smoking in adults, 2015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COPD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14502"/>
            <a:ext cx="5384800" cy="4254498"/>
          </a:xfrm>
        </p:spPr>
        <p:txBody>
          <a:bodyPr>
            <a:normAutofit/>
          </a:bodyPr>
          <a:lstStyle/>
          <a:p>
            <a:r>
              <a:rPr lang="en-AU" dirty="0" smtClean="0"/>
              <a:t>COPD more common in HIV</a:t>
            </a:r>
          </a:p>
          <a:p>
            <a:r>
              <a:rPr lang="en-AU" dirty="0" smtClean="0"/>
              <a:t>In HIV, COPD aggravated by: </a:t>
            </a:r>
          </a:p>
          <a:p>
            <a:pPr lvl="1"/>
            <a:r>
              <a:rPr lang="en-AU" dirty="0" smtClean="0"/>
              <a:t>more smoking </a:t>
            </a:r>
          </a:p>
          <a:p>
            <a:pPr lvl="1"/>
            <a:r>
              <a:rPr lang="en-AU" dirty="0"/>
              <a:t>m</a:t>
            </a:r>
            <a:r>
              <a:rPr lang="en-AU" dirty="0" smtClean="0"/>
              <a:t>ore bacterial chest infections </a:t>
            </a:r>
          </a:p>
          <a:p>
            <a:pPr lvl="1"/>
            <a:r>
              <a:rPr lang="en-AU" dirty="0" smtClean="0"/>
              <a:t>PJP</a:t>
            </a:r>
          </a:p>
          <a:p>
            <a:pPr lvl="1"/>
            <a:r>
              <a:rPr lang="en-AU" dirty="0"/>
              <a:t>b</a:t>
            </a:r>
            <a:r>
              <a:rPr lang="en-AU" dirty="0" smtClean="0"/>
              <a:t>ut not HIV itself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076373"/>
              </p:ext>
            </p:extLst>
          </p:nvPr>
        </p:nvGraphicFramePr>
        <p:xfrm>
          <a:off x="5749925" y="3727451"/>
          <a:ext cx="5832475" cy="2212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775">
                  <a:extLst>
                    <a:ext uri="{9D8B030D-6E8A-4147-A177-3AD203B41FA5}">
                      <a16:colId xmlns:a16="http://schemas.microsoft.com/office/drawing/2014/main" val="1743355549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157717836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1499085868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157203338"/>
                    </a:ext>
                  </a:extLst>
                </a:gridCol>
              </a:tblGrid>
              <a:tr h="2509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FEV</a:t>
                      </a:r>
                      <a:r>
                        <a:rPr lang="en-AU" sz="2400" b="1" baseline="0" dirty="0" smtClean="0"/>
                        <a:t> slope (mL/yr)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A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P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2196410"/>
                  </a:ext>
                </a:extLst>
              </a:tr>
              <a:tr h="44208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Immediate ART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Deferred ART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3650654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1" dirty="0" smtClean="0"/>
                        <a:t>Overall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-29.1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-24.5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0.64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178298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Smokers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-32.9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-29.7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0.86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94591677"/>
                  </a:ext>
                </a:extLst>
              </a:tr>
              <a:tr h="25091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Non-smokers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-27.8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-22.2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0.65</a:t>
                      </a:r>
                      <a:endParaRPr lang="en-AU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38522499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9515818" y="6386036"/>
            <a:ext cx="26761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Crothers et al, Chest 2006</a:t>
            </a:r>
          </a:p>
          <a:p>
            <a:pPr algn="r"/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Kunisaki et al, Lancet </a:t>
            </a:r>
            <a:r>
              <a:rPr lang="en-AU" sz="1200" b="1" dirty="0">
                <a:solidFill>
                  <a:srgbClr val="002060"/>
                </a:solidFill>
                <a:latin typeface="+mj-lt"/>
              </a:rPr>
              <a:t>Respir </a:t>
            </a:r>
            <a:r>
              <a:rPr lang="en-AU" sz="1200" b="1" dirty="0" smtClean="0">
                <a:solidFill>
                  <a:srgbClr val="002060"/>
                </a:solidFill>
                <a:latin typeface="+mj-lt"/>
              </a:rPr>
              <a:t>Med 2016</a:t>
            </a:r>
            <a:endParaRPr lang="en-AU" sz="12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288285"/>
              </p:ext>
            </p:extLst>
          </p:nvPr>
        </p:nvGraphicFramePr>
        <p:xfrm>
          <a:off x="7747001" y="657541"/>
          <a:ext cx="3884336" cy="2847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Chart" r:id="rId3" imgW="4114761" imgH="3010046" progId="Excel.Sheet.8">
                  <p:embed/>
                </p:oleObj>
              </mc:Choice>
              <mc:Fallback>
                <p:oleObj name="Chart" r:id="rId3" imgW="4114761" imgH="3010046" progId="Excel.Sheet.8">
                  <p:embed/>
                  <p:pic>
                    <p:nvPicPr>
                      <p:cNvPr id="4249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1" y="657541"/>
                        <a:ext cx="3884336" cy="28470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87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Chronic kidney disease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982738" y="1976314"/>
            <a:ext cx="4343696" cy="4112180"/>
            <a:chOff x="407182" y="2176559"/>
            <a:chExt cx="4343696" cy="4112180"/>
          </a:xfrm>
        </p:grpSpPr>
        <p:grpSp>
          <p:nvGrpSpPr>
            <p:cNvPr id="5" name="Group 16"/>
            <p:cNvGrpSpPr>
              <a:grpSpLocks/>
            </p:cNvGrpSpPr>
            <p:nvPr/>
          </p:nvGrpSpPr>
          <p:grpSpPr bwMode="auto">
            <a:xfrm>
              <a:off x="407182" y="2625000"/>
              <a:ext cx="4343696" cy="3663739"/>
              <a:chOff x="299013" y="2183135"/>
              <a:chExt cx="3340946" cy="4444483"/>
            </a:xfrm>
          </p:grpSpPr>
          <p:sp>
            <p:nvSpPr>
              <p:cNvPr id="7" name="Rectangle 9"/>
              <p:cNvSpPr>
                <a:spLocks noChangeArrowheads="1"/>
              </p:cNvSpPr>
              <p:nvPr/>
            </p:nvSpPr>
            <p:spPr bwMode="auto">
              <a:xfrm>
                <a:off x="1116324" y="2223190"/>
                <a:ext cx="2359339" cy="3687266"/>
              </a:xfrm>
              <a:prstGeom prst="rect">
                <a:avLst/>
              </a:prstGeom>
              <a:solidFill>
                <a:srgbClr val="FFFFFF"/>
              </a:solidFill>
              <a:ln w="6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GB" sz="1100" dirty="0">
                  <a:cs typeface="Arial" pitchFamily="34" charset="0"/>
                </a:endParaRPr>
              </a:p>
            </p:txBody>
          </p:sp>
          <p:sp>
            <p:nvSpPr>
              <p:cNvPr id="8" name="Freeform 15"/>
              <p:cNvSpPr>
                <a:spLocks/>
              </p:cNvSpPr>
              <p:nvPr/>
            </p:nvSpPr>
            <p:spPr bwMode="auto">
              <a:xfrm>
                <a:off x="1220239" y="4893510"/>
                <a:ext cx="2236531" cy="912359"/>
              </a:xfrm>
              <a:custGeom>
                <a:avLst/>
                <a:gdLst>
                  <a:gd name="T0" fmla="*/ 2147483647 w 442"/>
                  <a:gd name="T1" fmla="*/ 2147483647 h 157"/>
                  <a:gd name="T2" fmla="*/ 2147483647 w 442"/>
                  <a:gd name="T3" fmla="*/ 2147483647 h 157"/>
                  <a:gd name="T4" fmla="*/ 2147483647 w 442"/>
                  <a:gd name="T5" fmla="*/ 2147483647 h 157"/>
                  <a:gd name="T6" fmla="*/ 2147483647 w 442"/>
                  <a:gd name="T7" fmla="*/ 2147483647 h 157"/>
                  <a:gd name="T8" fmla="*/ 2147483647 w 442"/>
                  <a:gd name="T9" fmla="*/ 2147483647 h 157"/>
                  <a:gd name="T10" fmla="*/ 2147483647 w 442"/>
                  <a:gd name="T11" fmla="*/ 2147483647 h 157"/>
                  <a:gd name="T12" fmla="*/ 2147483647 w 442"/>
                  <a:gd name="T13" fmla="*/ 2147483647 h 157"/>
                  <a:gd name="T14" fmla="*/ 2147483647 w 442"/>
                  <a:gd name="T15" fmla="*/ 2147483647 h 157"/>
                  <a:gd name="T16" fmla="*/ 2147483647 w 442"/>
                  <a:gd name="T17" fmla="*/ 2147483647 h 157"/>
                  <a:gd name="T18" fmla="*/ 2147483647 w 442"/>
                  <a:gd name="T19" fmla="*/ 2147483647 h 157"/>
                  <a:gd name="T20" fmla="*/ 2147483647 w 442"/>
                  <a:gd name="T21" fmla="*/ 2147483647 h 157"/>
                  <a:gd name="T22" fmla="*/ 2147483647 w 442"/>
                  <a:gd name="T23" fmla="*/ 2147483647 h 157"/>
                  <a:gd name="T24" fmla="*/ 2147483647 w 442"/>
                  <a:gd name="T25" fmla="*/ 2147483647 h 157"/>
                  <a:gd name="T26" fmla="*/ 2147483647 w 442"/>
                  <a:gd name="T27" fmla="*/ 2147483647 h 157"/>
                  <a:gd name="T28" fmla="*/ 2147483647 w 442"/>
                  <a:gd name="T29" fmla="*/ 2147483647 h 157"/>
                  <a:gd name="T30" fmla="*/ 2147483647 w 442"/>
                  <a:gd name="T31" fmla="*/ 2147483647 h 157"/>
                  <a:gd name="T32" fmla="*/ 2147483647 w 442"/>
                  <a:gd name="T33" fmla="*/ 2147483647 h 157"/>
                  <a:gd name="T34" fmla="*/ 2147483647 w 442"/>
                  <a:gd name="T35" fmla="*/ 2147483647 h 157"/>
                  <a:gd name="T36" fmla="*/ 2147483647 w 442"/>
                  <a:gd name="T37" fmla="*/ 2147483647 h 157"/>
                  <a:gd name="T38" fmla="*/ 2147483647 w 442"/>
                  <a:gd name="T39" fmla="*/ 2147483647 h 157"/>
                  <a:gd name="T40" fmla="*/ 2147483647 w 442"/>
                  <a:gd name="T41" fmla="*/ 2147483647 h 157"/>
                  <a:gd name="T42" fmla="*/ 2147483647 w 442"/>
                  <a:gd name="T43" fmla="*/ 2147483647 h 157"/>
                  <a:gd name="T44" fmla="*/ 2147483647 w 442"/>
                  <a:gd name="T45" fmla="*/ 2147483647 h 157"/>
                  <a:gd name="T46" fmla="*/ 2147483647 w 442"/>
                  <a:gd name="T47" fmla="*/ 2147483647 h 157"/>
                  <a:gd name="T48" fmla="*/ 2147483647 w 442"/>
                  <a:gd name="T49" fmla="*/ 2147483647 h 157"/>
                  <a:gd name="T50" fmla="*/ 2147483647 w 442"/>
                  <a:gd name="T51" fmla="*/ 2147483647 h 157"/>
                  <a:gd name="T52" fmla="*/ 2147483647 w 442"/>
                  <a:gd name="T53" fmla="*/ 2147483647 h 157"/>
                  <a:gd name="T54" fmla="*/ 2147483647 w 442"/>
                  <a:gd name="T55" fmla="*/ 2147483647 h 157"/>
                  <a:gd name="T56" fmla="*/ 2147483647 w 442"/>
                  <a:gd name="T57" fmla="*/ 2147483647 h 157"/>
                  <a:gd name="T58" fmla="*/ 2147483647 w 442"/>
                  <a:gd name="T59" fmla="*/ 2147483647 h 157"/>
                  <a:gd name="T60" fmla="*/ 2147483647 w 442"/>
                  <a:gd name="T61" fmla="*/ 2147483647 h 157"/>
                  <a:gd name="T62" fmla="*/ 2147483647 w 442"/>
                  <a:gd name="T63" fmla="*/ 2147483647 h 157"/>
                  <a:gd name="T64" fmla="*/ 2147483647 w 442"/>
                  <a:gd name="T65" fmla="*/ 2147483647 h 157"/>
                  <a:gd name="T66" fmla="*/ 2147483647 w 442"/>
                  <a:gd name="T67" fmla="*/ 2147483647 h 157"/>
                  <a:gd name="T68" fmla="*/ 2147483647 w 442"/>
                  <a:gd name="T69" fmla="*/ 2147483647 h 157"/>
                  <a:gd name="T70" fmla="*/ 2147483647 w 442"/>
                  <a:gd name="T71" fmla="*/ 2147483647 h 157"/>
                  <a:gd name="T72" fmla="*/ 2147483647 w 442"/>
                  <a:gd name="T73" fmla="*/ 2147483647 h 157"/>
                  <a:gd name="T74" fmla="*/ 2147483647 w 442"/>
                  <a:gd name="T75" fmla="*/ 2147483647 h 157"/>
                  <a:gd name="T76" fmla="*/ 2147483647 w 442"/>
                  <a:gd name="T77" fmla="*/ 2147483647 h 157"/>
                  <a:gd name="T78" fmla="*/ 2147483647 w 442"/>
                  <a:gd name="T79" fmla="*/ 2147483647 h 157"/>
                  <a:gd name="T80" fmla="*/ 2147483647 w 442"/>
                  <a:gd name="T81" fmla="*/ 2147483647 h 157"/>
                  <a:gd name="T82" fmla="*/ 2147483647 w 442"/>
                  <a:gd name="T83" fmla="*/ 2147483647 h 157"/>
                  <a:gd name="T84" fmla="*/ 2147483647 w 442"/>
                  <a:gd name="T85" fmla="*/ 2147483647 h 157"/>
                  <a:gd name="T86" fmla="*/ 2147483647 w 442"/>
                  <a:gd name="T87" fmla="*/ 2147483647 h 157"/>
                  <a:gd name="T88" fmla="*/ 2147483647 w 442"/>
                  <a:gd name="T89" fmla="*/ 2147483647 h 157"/>
                  <a:gd name="T90" fmla="*/ 2147483647 w 442"/>
                  <a:gd name="T91" fmla="*/ 2147483647 h 157"/>
                  <a:gd name="T92" fmla="*/ 2147483647 w 442"/>
                  <a:gd name="T93" fmla="*/ 2147483647 h 157"/>
                  <a:gd name="T94" fmla="*/ 2147483647 w 442"/>
                  <a:gd name="T95" fmla="*/ 2147483647 h 157"/>
                  <a:gd name="T96" fmla="*/ 2147483647 w 442"/>
                  <a:gd name="T97" fmla="*/ 2147483647 h 157"/>
                  <a:gd name="T98" fmla="*/ 2147483647 w 442"/>
                  <a:gd name="T99" fmla="*/ 2147483647 h 157"/>
                  <a:gd name="T100" fmla="*/ 2147483647 w 442"/>
                  <a:gd name="T101" fmla="*/ 2147483647 h 157"/>
                  <a:gd name="T102" fmla="*/ 2147483647 w 442"/>
                  <a:gd name="T103" fmla="*/ 2147483647 h 157"/>
                  <a:gd name="T104" fmla="*/ 2147483647 w 442"/>
                  <a:gd name="T105" fmla="*/ 2147483647 h 157"/>
                  <a:gd name="T106" fmla="*/ 2147483647 w 442"/>
                  <a:gd name="T107" fmla="*/ 2147483647 h 157"/>
                  <a:gd name="T108" fmla="*/ 2147483647 w 442"/>
                  <a:gd name="T109" fmla="*/ 2147483647 h 157"/>
                  <a:gd name="T110" fmla="*/ 2147483647 w 442"/>
                  <a:gd name="T111" fmla="*/ 2147483647 h 157"/>
                  <a:gd name="T112" fmla="*/ 2147483647 w 442"/>
                  <a:gd name="T113" fmla="*/ 2147483647 h 157"/>
                  <a:gd name="T114" fmla="*/ 2147483647 w 442"/>
                  <a:gd name="T115" fmla="*/ 2147483647 h 157"/>
                  <a:gd name="T116" fmla="*/ 2147483647 w 442"/>
                  <a:gd name="T117" fmla="*/ 2147483647 h 157"/>
                  <a:gd name="T118" fmla="*/ 2147483647 w 442"/>
                  <a:gd name="T119" fmla="*/ 2147483647 h 157"/>
                  <a:gd name="T120" fmla="*/ 2147483647 w 442"/>
                  <a:gd name="T121" fmla="*/ 2147483647 h 157"/>
                  <a:gd name="T122" fmla="*/ 2147483647 w 442"/>
                  <a:gd name="T123" fmla="*/ 2147483647 h 157"/>
                  <a:gd name="T124" fmla="*/ 2147483647 w 442"/>
                  <a:gd name="T125" fmla="*/ 2147483647 h 15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2"/>
                  <a:gd name="T190" fmla="*/ 0 h 157"/>
                  <a:gd name="T191" fmla="*/ 442 w 442"/>
                  <a:gd name="T192" fmla="*/ 157 h 15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2" h="157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6"/>
                    </a:lnTo>
                    <a:lnTo>
                      <a:pt x="1" y="156"/>
                    </a:lnTo>
                    <a:lnTo>
                      <a:pt x="1" y="155"/>
                    </a:lnTo>
                    <a:lnTo>
                      <a:pt x="1" y="154"/>
                    </a:lnTo>
                    <a:lnTo>
                      <a:pt x="2" y="154"/>
                    </a:lnTo>
                    <a:lnTo>
                      <a:pt x="3" y="154"/>
                    </a:lnTo>
                    <a:lnTo>
                      <a:pt x="3" y="153"/>
                    </a:lnTo>
                    <a:lnTo>
                      <a:pt x="3" y="152"/>
                    </a:lnTo>
                    <a:lnTo>
                      <a:pt x="4" y="152"/>
                    </a:lnTo>
                    <a:lnTo>
                      <a:pt x="4" y="151"/>
                    </a:lnTo>
                    <a:lnTo>
                      <a:pt x="5" y="151"/>
                    </a:lnTo>
                    <a:lnTo>
                      <a:pt x="5" y="150"/>
                    </a:lnTo>
                    <a:lnTo>
                      <a:pt x="6" y="150"/>
                    </a:lnTo>
                    <a:lnTo>
                      <a:pt x="7" y="150"/>
                    </a:lnTo>
                    <a:lnTo>
                      <a:pt x="7" y="149"/>
                    </a:lnTo>
                    <a:lnTo>
                      <a:pt x="8" y="149"/>
                    </a:lnTo>
                    <a:lnTo>
                      <a:pt x="8" y="148"/>
                    </a:lnTo>
                    <a:lnTo>
                      <a:pt x="9" y="148"/>
                    </a:lnTo>
                    <a:lnTo>
                      <a:pt x="9" y="147"/>
                    </a:lnTo>
                    <a:lnTo>
                      <a:pt x="10" y="147"/>
                    </a:lnTo>
                    <a:lnTo>
                      <a:pt x="11" y="147"/>
                    </a:lnTo>
                    <a:lnTo>
                      <a:pt x="11" y="146"/>
                    </a:lnTo>
                    <a:lnTo>
                      <a:pt x="12" y="146"/>
                    </a:lnTo>
                    <a:lnTo>
                      <a:pt x="12" y="145"/>
                    </a:lnTo>
                    <a:lnTo>
                      <a:pt x="13" y="145"/>
                    </a:lnTo>
                    <a:lnTo>
                      <a:pt x="13" y="144"/>
                    </a:lnTo>
                    <a:lnTo>
                      <a:pt x="14" y="144"/>
                    </a:lnTo>
                    <a:lnTo>
                      <a:pt x="15" y="144"/>
                    </a:lnTo>
                    <a:lnTo>
                      <a:pt x="15" y="143"/>
                    </a:lnTo>
                    <a:lnTo>
                      <a:pt x="16" y="143"/>
                    </a:lnTo>
                    <a:lnTo>
                      <a:pt x="16" y="142"/>
                    </a:lnTo>
                    <a:lnTo>
                      <a:pt x="17" y="142"/>
                    </a:lnTo>
                    <a:lnTo>
                      <a:pt x="18" y="142"/>
                    </a:lnTo>
                    <a:lnTo>
                      <a:pt x="18" y="141"/>
                    </a:lnTo>
                    <a:lnTo>
                      <a:pt x="19" y="141"/>
                    </a:lnTo>
                    <a:lnTo>
                      <a:pt x="20" y="141"/>
                    </a:lnTo>
                    <a:lnTo>
                      <a:pt x="20" y="140"/>
                    </a:lnTo>
                    <a:lnTo>
                      <a:pt x="21" y="140"/>
                    </a:lnTo>
                    <a:lnTo>
                      <a:pt x="22" y="140"/>
                    </a:lnTo>
                    <a:lnTo>
                      <a:pt x="22" y="139"/>
                    </a:lnTo>
                    <a:lnTo>
                      <a:pt x="23" y="139"/>
                    </a:lnTo>
                    <a:lnTo>
                      <a:pt x="24" y="139"/>
                    </a:lnTo>
                    <a:lnTo>
                      <a:pt x="24" y="138"/>
                    </a:lnTo>
                    <a:lnTo>
                      <a:pt x="25" y="138"/>
                    </a:lnTo>
                    <a:lnTo>
                      <a:pt x="25" y="137"/>
                    </a:lnTo>
                    <a:lnTo>
                      <a:pt x="26" y="137"/>
                    </a:lnTo>
                    <a:lnTo>
                      <a:pt x="27" y="137"/>
                    </a:lnTo>
                    <a:lnTo>
                      <a:pt x="27" y="136"/>
                    </a:lnTo>
                    <a:lnTo>
                      <a:pt x="28" y="136"/>
                    </a:lnTo>
                    <a:lnTo>
                      <a:pt x="29" y="136"/>
                    </a:lnTo>
                    <a:lnTo>
                      <a:pt x="29" y="135"/>
                    </a:lnTo>
                    <a:lnTo>
                      <a:pt x="30" y="135"/>
                    </a:lnTo>
                    <a:lnTo>
                      <a:pt x="31" y="135"/>
                    </a:lnTo>
                    <a:lnTo>
                      <a:pt x="32" y="135"/>
                    </a:lnTo>
                    <a:lnTo>
                      <a:pt x="32" y="134"/>
                    </a:lnTo>
                    <a:lnTo>
                      <a:pt x="33" y="134"/>
                    </a:lnTo>
                    <a:lnTo>
                      <a:pt x="33" y="133"/>
                    </a:lnTo>
                    <a:lnTo>
                      <a:pt x="34" y="133"/>
                    </a:lnTo>
                    <a:lnTo>
                      <a:pt x="35" y="133"/>
                    </a:lnTo>
                    <a:lnTo>
                      <a:pt x="35" y="132"/>
                    </a:lnTo>
                    <a:lnTo>
                      <a:pt x="36" y="132"/>
                    </a:lnTo>
                    <a:lnTo>
                      <a:pt x="37" y="132"/>
                    </a:lnTo>
                    <a:lnTo>
                      <a:pt x="37" y="131"/>
                    </a:lnTo>
                    <a:lnTo>
                      <a:pt x="38" y="131"/>
                    </a:lnTo>
                    <a:lnTo>
                      <a:pt x="39" y="131"/>
                    </a:lnTo>
                    <a:lnTo>
                      <a:pt x="40" y="131"/>
                    </a:lnTo>
                    <a:lnTo>
                      <a:pt x="40" y="130"/>
                    </a:lnTo>
                    <a:lnTo>
                      <a:pt x="41" y="130"/>
                    </a:lnTo>
                    <a:lnTo>
                      <a:pt x="42" y="130"/>
                    </a:lnTo>
                    <a:lnTo>
                      <a:pt x="42" y="129"/>
                    </a:lnTo>
                    <a:lnTo>
                      <a:pt x="42" y="128"/>
                    </a:lnTo>
                    <a:lnTo>
                      <a:pt x="43" y="128"/>
                    </a:lnTo>
                    <a:lnTo>
                      <a:pt x="44" y="128"/>
                    </a:lnTo>
                    <a:lnTo>
                      <a:pt x="45" y="128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7" y="127"/>
                    </a:lnTo>
                    <a:lnTo>
                      <a:pt x="47" y="126"/>
                    </a:lnTo>
                    <a:lnTo>
                      <a:pt x="48" y="126"/>
                    </a:lnTo>
                    <a:lnTo>
                      <a:pt x="49" y="126"/>
                    </a:lnTo>
                    <a:lnTo>
                      <a:pt x="49" y="125"/>
                    </a:lnTo>
                    <a:lnTo>
                      <a:pt x="50" y="125"/>
                    </a:lnTo>
                    <a:lnTo>
                      <a:pt x="51" y="125"/>
                    </a:lnTo>
                    <a:lnTo>
                      <a:pt x="52" y="125"/>
                    </a:lnTo>
                    <a:lnTo>
                      <a:pt x="53" y="125"/>
                    </a:lnTo>
                    <a:lnTo>
                      <a:pt x="54" y="125"/>
                    </a:lnTo>
                    <a:lnTo>
                      <a:pt x="55" y="125"/>
                    </a:lnTo>
                    <a:lnTo>
                      <a:pt x="55" y="124"/>
                    </a:lnTo>
                    <a:lnTo>
                      <a:pt x="56" y="124"/>
                    </a:lnTo>
                    <a:lnTo>
                      <a:pt x="57" y="124"/>
                    </a:lnTo>
                    <a:lnTo>
                      <a:pt x="58" y="124"/>
                    </a:lnTo>
                    <a:lnTo>
                      <a:pt x="59" y="124"/>
                    </a:lnTo>
                    <a:lnTo>
                      <a:pt x="59" y="123"/>
                    </a:lnTo>
                    <a:lnTo>
                      <a:pt x="60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2" y="122"/>
                    </a:lnTo>
                    <a:lnTo>
                      <a:pt x="63" y="122"/>
                    </a:lnTo>
                    <a:lnTo>
                      <a:pt x="64" y="122"/>
                    </a:lnTo>
                    <a:lnTo>
                      <a:pt x="64" y="121"/>
                    </a:lnTo>
                    <a:lnTo>
                      <a:pt x="65" y="121"/>
                    </a:lnTo>
                    <a:lnTo>
                      <a:pt x="66" y="121"/>
                    </a:lnTo>
                    <a:lnTo>
                      <a:pt x="66" y="120"/>
                    </a:lnTo>
                    <a:lnTo>
                      <a:pt x="67" y="120"/>
                    </a:lnTo>
                    <a:lnTo>
                      <a:pt x="68" y="120"/>
                    </a:lnTo>
                    <a:lnTo>
                      <a:pt x="69" y="120"/>
                    </a:lnTo>
                    <a:lnTo>
                      <a:pt x="69" y="119"/>
                    </a:lnTo>
                    <a:lnTo>
                      <a:pt x="70" y="119"/>
                    </a:lnTo>
                    <a:lnTo>
                      <a:pt x="71" y="119"/>
                    </a:lnTo>
                    <a:lnTo>
                      <a:pt x="71" y="118"/>
                    </a:lnTo>
                    <a:lnTo>
                      <a:pt x="72" y="118"/>
                    </a:lnTo>
                    <a:lnTo>
                      <a:pt x="73" y="118"/>
                    </a:lnTo>
                    <a:lnTo>
                      <a:pt x="73" y="117"/>
                    </a:lnTo>
                    <a:lnTo>
                      <a:pt x="74" y="117"/>
                    </a:lnTo>
                    <a:lnTo>
                      <a:pt x="75" y="117"/>
                    </a:lnTo>
                    <a:lnTo>
                      <a:pt x="76" y="117"/>
                    </a:lnTo>
                    <a:lnTo>
                      <a:pt x="76" y="116"/>
                    </a:lnTo>
                    <a:lnTo>
                      <a:pt x="77" y="116"/>
                    </a:lnTo>
                    <a:lnTo>
                      <a:pt x="77" y="115"/>
                    </a:lnTo>
                    <a:lnTo>
                      <a:pt x="78" y="115"/>
                    </a:lnTo>
                    <a:lnTo>
                      <a:pt x="79" y="115"/>
                    </a:lnTo>
                    <a:lnTo>
                      <a:pt x="79" y="114"/>
                    </a:lnTo>
                    <a:lnTo>
                      <a:pt x="80" y="114"/>
                    </a:lnTo>
                    <a:lnTo>
                      <a:pt x="81" y="114"/>
                    </a:lnTo>
                    <a:lnTo>
                      <a:pt x="82" y="114"/>
                    </a:lnTo>
                    <a:lnTo>
                      <a:pt x="82" y="113"/>
                    </a:lnTo>
                    <a:lnTo>
                      <a:pt x="83" y="113"/>
                    </a:lnTo>
                    <a:lnTo>
                      <a:pt x="84" y="113"/>
                    </a:lnTo>
                    <a:lnTo>
                      <a:pt x="85" y="113"/>
                    </a:lnTo>
                    <a:lnTo>
                      <a:pt x="85" y="112"/>
                    </a:lnTo>
                    <a:lnTo>
                      <a:pt x="86" y="112"/>
                    </a:lnTo>
                    <a:lnTo>
                      <a:pt x="87" y="112"/>
                    </a:lnTo>
                    <a:lnTo>
                      <a:pt x="88" y="112"/>
                    </a:lnTo>
                    <a:lnTo>
                      <a:pt x="88" y="111"/>
                    </a:lnTo>
                    <a:lnTo>
                      <a:pt x="89" y="111"/>
                    </a:lnTo>
                    <a:lnTo>
                      <a:pt x="90" y="111"/>
                    </a:lnTo>
                    <a:lnTo>
                      <a:pt x="90" y="110"/>
                    </a:lnTo>
                    <a:lnTo>
                      <a:pt x="91" y="110"/>
                    </a:lnTo>
                    <a:lnTo>
                      <a:pt x="92" y="110"/>
                    </a:lnTo>
                    <a:lnTo>
                      <a:pt x="92" y="109"/>
                    </a:lnTo>
                    <a:lnTo>
                      <a:pt x="93" y="109"/>
                    </a:lnTo>
                    <a:lnTo>
                      <a:pt x="94" y="109"/>
                    </a:lnTo>
                    <a:lnTo>
                      <a:pt x="95" y="109"/>
                    </a:lnTo>
                    <a:lnTo>
                      <a:pt x="96" y="109"/>
                    </a:lnTo>
                    <a:lnTo>
                      <a:pt x="96" y="108"/>
                    </a:lnTo>
                    <a:lnTo>
                      <a:pt x="97" y="108"/>
                    </a:lnTo>
                    <a:lnTo>
                      <a:pt x="98" y="108"/>
                    </a:lnTo>
                    <a:lnTo>
                      <a:pt x="98" y="107"/>
                    </a:lnTo>
                    <a:lnTo>
                      <a:pt x="99" y="107"/>
                    </a:lnTo>
                    <a:lnTo>
                      <a:pt x="100" y="107"/>
                    </a:lnTo>
                    <a:lnTo>
                      <a:pt x="101" y="107"/>
                    </a:lnTo>
                    <a:lnTo>
                      <a:pt x="101" y="106"/>
                    </a:lnTo>
                    <a:lnTo>
                      <a:pt x="102" y="106"/>
                    </a:lnTo>
                    <a:lnTo>
                      <a:pt x="103" y="106"/>
                    </a:lnTo>
                    <a:lnTo>
                      <a:pt x="103" y="105"/>
                    </a:lnTo>
                    <a:lnTo>
                      <a:pt x="104" y="105"/>
                    </a:lnTo>
                    <a:lnTo>
                      <a:pt x="105" y="105"/>
                    </a:lnTo>
                    <a:lnTo>
                      <a:pt x="106" y="105"/>
                    </a:lnTo>
                    <a:lnTo>
                      <a:pt x="107" y="105"/>
                    </a:lnTo>
                    <a:lnTo>
                      <a:pt x="108" y="105"/>
                    </a:lnTo>
                    <a:lnTo>
                      <a:pt x="108" y="104"/>
                    </a:lnTo>
                    <a:lnTo>
                      <a:pt x="109" y="104"/>
                    </a:lnTo>
                    <a:lnTo>
                      <a:pt x="110" y="104"/>
                    </a:lnTo>
                    <a:lnTo>
                      <a:pt x="110" y="103"/>
                    </a:lnTo>
                    <a:lnTo>
                      <a:pt x="111" y="103"/>
                    </a:lnTo>
                    <a:lnTo>
                      <a:pt x="112" y="103"/>
                    </a:lnTo>
                    <a:lnTo>
                      <a:pt x="113" y="103"/>
                    </a:lnTo>
                    <a:lnTo>
                      <a:pt x="114" y="103"/>
                    </a:lnTo>
                    <a:lnTo>
                      <a:pt x="115" y="103"/>
                    </a:lnTo>
                    <a:lnTo>
                      <a:pt x="115" y="102"/>
                    </a:lnTo>
                    <a:lnTo>
                      <a:pt x="116" y="102"/>
                    </a:lnTo>
                    <a:lnTo>
                      <a:pt x="117" y="102"/>
                    </a:lnTo>
                    <a:lnTo>
                      <a:pt x="118" y="102"/>
                    </a:lnTo>
                    <a:lnTo>
                      <a:pt x="118" y="101"/>
                    </a:lnTo>
                    <a:lnTo>
                      <a:pt x="119" y="101"/>
                    </a:lnTo>
                    <a:lnTo>
                      <a:pt x="120" y="101"/>
                    </a:lnTo>
                    <a:lnTo>
                      <a:pt x="120" y="100"/>
                    </a:lnTo>
                    <a:lnTo>
                      <a:pt x="121" y="100"/>
                    </a:lnTo>
                    <a:lnTo>
                      <a:pt x="121" y="99"/>
                    </a:lnTo>
                    <a:lnTo>
                      <a:pt x="122" y="99"/>
                    </a:lnTo>
                    <a:lnTo>
                      <a:pt x="122" y="98"/>
                    </a:lnTo>
                    <a:lnTo>
                      <a:pt x="123" y="98"/>
                    </a:lnTo>
                    <a:lnTo>
                      <a:pt x="124" y="98"/>
                    </a:lnTo>
                    <a:lnTo>
                      <a:pt x="125" y="98"/>
                    </a:lnTo>
                    <a:lnTo>
                      <a:pt x="126" y="98"/>
                    </a:lnTo>
                    <a:lnTo>
                      <a:pt x="127" y="98"/>
                    </a:lnTo>
                    <a:lnTo>
                      <a:pt x="127" y="97"/>
                    </a:lnTo>
                    <a:lnTo>
                      <a:pt x="128" y="97"/>
                    </a:lnTo>
                    <a:lnTo>
                      <a:pt x="129" y="97"/>
                    </a:lnTo>
                    <a:lnTo>
                      <a:pt x="129" y="96"/>
                    </a:lnTo>
                    <a:lnTo>
                      <a:pt x="130" y="96"/>
                    </a:lnTo>
                    <a:lnTo>
                      <a:pt x="131" y="96"/>
                    </a:lnTo>
                    <a:lnTo>
                      <a:pt x="132" y="96"/>
                    </a:lnTo>
                    <a:lnTo>
                      <a:pt x="132" y="95"/>
                    </a:lnTo>
                    <a:lnTo>
                      <a:pt x="133" y="95"/>
                    </a:lnTo>
                    <a:lnTo>
                      <a:pt x="134" y="95"/>
                    </a:lnTo>
                    <a:lnTo>
                      <a:pt x="135" y="95"/>
                    </a:lnTo>
                    <a:lnTo>
                      <a:pt x="136" y="95"/>
                    </a:lnTo>
                    <a:lnTo>
                      <a:pt x="136" y="94"/>
                    </a:lnTo>
                    <a:lnTo>
                      <a:pt x="137" y="94"/>
                    </a:lnTo>
                    <a:lnTo>
                      <a:pt x="138" y="94"/>
                    </a:lnTo>
                    <a:lnTo>
                      <a:pt x="139" y="94"/>
                    </a:lnTo>
                    <a:lnTo>
                      <a:pt x="139" y="93"/>
                    </a:lnTo>
                    <a:lnTo>
                      <a:pt x="140" y="93"/>
                    </a:lnTo>
                    <a:lnTo>
                      <a:pt x="141" y="93"/>
                    </a:lnTo>
                    <a:lnTo>
                      <a:pt x="142" y="93"/>
                    </a:lnTo>
                    <a:lnTo>
                      <a:pt x="142" y="92"/>
                    </a:lnTo>
                    <a:lnTo>
                      <a:pt x="143" y="92"/>
                    </a:lnTo>
                    <a:lnTo>
                      <a:pt x="144" y="92"/>
                    </a:lnTo>
                    <a:lnTo>
                      <a:pt x="145" y="92"/>
                    </a:lnTo>
                    <a:lnTo>
                      <a:pt x="146" y="92"/>
                    </a:lnTo>
                    <a:lnTo>
                      <a:pt x="146" y="91"/>
                    </a:lnTo>
                    <a:lnTo>
                      <a:pt x="147" y="91"/>
                    </a:lnTo>
                    <a:lnTo>
                      <a:pt x="148" y="91"/>
                    </a:lnTo>
                    <a:lnTo>
                      <a:pt x="149" y="91"/>
                    </a:lnTo>
                    <a:lnTo>
                      <a:pt x="150" y="91"/>
                    </a:lnTo>
                    <a:lnTo>
                      <a:pt x="150" y="90"/>
                    </a:lnTo>
                    <a:lnTo>
                      <a:pt x="151" y="90"/>
                    </a:lnTo>
                    <a:lnTo>
                      <a:pt x="152" y="90"/>
                    </a:lnTo>
                    <a:lnTo>
                      <a:pt x="152" y="89"/>
                    </a:lnTo>
                    <a:lnTo>
                      <a:pt x="153" y="89"/>
                    </a:lnTo>
                    <a:lnTo>
                      <a:pt x="154" y="89"/>
                    </a:lnTo>
                    <a:lnTo>
                      <a:pt x="155" y="89"/>
                    </a:lnTo>
                    <a:lnTo>
                      <a:pt x="156" y="89"/>
                    </a:lnTo>
                    <a:lnTo>
                      <a:pt x="156" y="88"/>
                    </a:lnTo>
                    <a:lnTo>
                      <a:pt x="157" y="88"/>
                    </a:lnTo>
                    <a:lnTo>
                      <a:pt x="158" y="88"/>
                    </a:lnTo>
                    <a:lnTo>
                      <a:pt x="159" y="88"/>
                    </a:lnTo>
                    <a:lnTo>
                      <a:pt x="159" y="87"/>
                    </a:lnTo>
                    <a:lnTo>
                      <a:pt x="160" y="87"/>
                    </a:lnTo>
                    <a:lnTo>
                      <a:pt x="161" y="87"/>
                    </a:lnTo>
                    <a:lnTo>
                      <a:pt x="162" y="87"/>
                    </a:lnTo>
                    <a:lnTo>
                      <a:pt x="163" y="87"/>
                    </a:lnTo>
                    <a:lnTo>
                      <a:pt x="163" y="86"/>
                    </a:lnTo>
                    <a:lnTo>
                      <a:pt x="164" y="86"/>
                    </a:lnTo>
                    <a:lnTo>
                      <a:pt x="165" y="86"/>
                    </a:lnTo>
                    <a:lnTo>
                      <a:pt x="165" y="85"/>
                    </a:lnTo>
                    <a:lnTo>
                      <a:pt x="166" y="85"/>
                    </a:lnTo>
                    <a:lnTo>
                      <a:pt x="167" y="85"/>
                    </a:lnTo>
                    <a:lnTo>
                      <a:pt x="168" y="85"/>
                    </a:lnTo>
                    <a:lnTo>
                      <a:pt x="169" y="85"/>
                    </a:lnTo>
                    <a:lnTo>
                      <a:pt x="169" y="84"/>
                    </a:lnTo>
                    <a:lnTo>
                      <a:pt x="170" y="84"/>
                    </a:lnTo>
                    <a:lnTo>
                      <a:pt x="171" y="84"/>
                    </a:lnTo>
                    <a:lnTo>
                      <a:pt x="171" y="83"/>
                    </a:lnTo>
                    <a:lnTo>
                      <a:pt x="172" y="83"/>
                    </a:lnTo>
                    <a:lnTo>
                      <a:pt x="173" y="83"/>
                    </a:lnTo>
                    <a:lnTo>
                      <a:pt x="173" y="82"/>
                    </a:lnTo>
                    <a:lnTo>
                      <a:pt x="174" y="82"/>
                    </a:lnTo>
                    <a:lnTo>
                      <a:pt x="175" y="82"/>
                    </a:lnTo>
                    <a:lnTo>
                      <a:pt x="175" y="81"/>
                    </a:lnTo>
                    <a:lnTo>
                      <a:pt x="176" y="81"/>
                    </a:lnTo>
                    <a:lnTo>
                      <a:pt x="177" y="81"/>
                    </a:lnTo>
                    <a:lnTo>
                      <a:pt x="177" y="80"/>
                    </a:lnTo>
                    <a:lnTo>
                      <a:pt x="178" y="80"/>
                    </a:lnTo>
                    <a:lnTo>
                      <a:pt x="179" y="80"/>
                    </a:lnTo>
                    <a:lnTo>
                      <a:pt x="180" y="80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2" y="79"/>
                    </a:lnTo>
                    <a:lnTo>
                      <a:pt x="183" y="79"/>
                    </a:lnTo>
                    <a:lnTo>
                      <a:pt x="184" y="79"/>
                    </a:lnTo>
                    <a:lnTo>
                      <a:pt x="185" y="79"/>
                    </a:lnTo>
                    <a:lnTo>
                      <a:pt x="185" y="78"/>
                    </a:lnTo>
                    <a:lnTo>
                      <a:pt x="186" y="78"/>
                    </a:lnTo>
                    <a:lnTo>
                      <a:pt x="187" y="78"/>
                    </a:lnTo>
                    <a:lnTo>
                      <a:pt x="187" y="77"/>
                    </a:lnTo>
                    <a:lnTo>
                      <a:pt x="188" y="77"/>
                    </a:lnTo>
                    <a:lnTo>
                      <a:pt x="189" y="77"/>
                    </a:lnTo>
                    <a:lnTo>
                      <a:pt x="190" y="77"/>
                    </a:lnTo>
                    <a:lnTo>
                      <a:pt x="190" y="76"/>
                    </a:lnTo>
                    <a:lnTo>
                      <a:pt x="191" y="76"/>
                    </a:lnTo>
                    <a:lnTo>
                      <a:pt x="192" y="76"/>
                    </a:lnTo>
                    <a:lnTo>
                      <a:pt x="193" y="76"/>
                    </a:lnTo>
                    <a:lnTo>
                      <a:pt x="193" y="75"/>
                    </a:lnTo>
                    <a:lnTo>
                      <a:pt x="194" y="75"/>
                    </a:lnTo>
                    <a:lnTo>
                      <a:pt x="195" y="75"/>
                    </a:lnTo>
                    <a:lnTo>
                      <a:pt x="195" y="74"/>
                    </a:lnTo>
                    <a:lnTo>
                      <a:pt x="196" y="74"/>
                    </a:lnTo>
                    <a:lnTo>
                      <a:pt x="197" y="74"/>
                    </a:lnTo>
                    <a:lnTo>
                      <a:pt x="198" y="74"/>
                    </a:lnTo>
                    <a:lnTo>
                      <a:pt x="199" y="74"/>
                    </a:lnTo>
                    <a:lnTo>
                      <a:pt x="200" y="74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2" y="73"/>
                    </a:lnTo>
                    <a:lnTo>
                      <a:pt x="203" y="73"/>
                    </a:lnTo>
                    <a:lnTo>
                      <a:pt x="204" y="73"/>
                    </a:lnTo>
                    <a:lnTo>
                      <a:pt x="204" y="72"/>
                    </a:lnTo>
                    <a:lnTo>
                      <a:pt x="205" y="72"/>
                    </a:lnTo>
                    <a:lnTo>
                      <a:pt x="206" y="72"/>
                    </a:lnTo>
                    <a:lnTo>
                      <a:pt x="207" y="72"/>
                    </a:lnTo>
                    <a:lnTo>
                      <a:pt x="208" y="72"/>
                    </a:lnTo>
                    <a:lnTo>
                      <a:pt x="208" y="71"/>
                    </a:lnTo>
                    <a:lnTo>
                      <a:pt x="209" y="71"/>
                    </a:lnTo>
                    <a:lnTo>
                      <a:pt x="210" y="71"/>
                    </a:lnTo>
                    <a:lnTo>
                      <a:pt x="211" y="71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3" y="70"/>
                    </a:lnTo>
                    <a:lnTo>
                      <a:pt x="213" y="69"/>
                    </a:lnTo>
                    <a:lnTo>
                      <a:pt x="214" y="69"/>
                    </a:lnTo>
                    <a:lnTo>
                      <a:pt x="215" y="69"/>
                    </a:lnTo>
                    <a:lnTo>
                      <a:pt x="216" y="69"/>
                    </a:lnTo>
                    <a:lnTo>
                      <a:pt x="216" y="68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19" y="67"/>
                    </a:lnTo>
                    <a:lnTo>
                      <a:pt x="220" y="67"/>
                    </a:lnTo>
                    <a:lnTo>
                      <a:pt x="221" y="67"/>
                    </a:lnTo>
                    <a:lnTo>
                      <a:pt x="222" y="67"/>
                    </a:lnTo>
                    <a:lnTo>
                      <a:pt x="223" y="67"/>
                    </a:lnTo>
                    <a:lnTo>
                      <a:pt x="223" y="66"/>
                    </a:lnTo>
                    <a:lnTo>
                      <a:pt x="224" y="66"/>
                    </a:lnTo>
                    <a:lnTo>
                      <a:pt x="225" y="66"/>
                    </a:lnTo>
                    <a:lnTo>
                      <a:pt x="226" y="66"/>
                    </a:lnTo>
                    <a:lnTo>
                      <a:pt x="227" y="66"/>
                    </a:lnTo>
                    <a:lnTo>
                      <a:pt x="228" y="66"/>
                    </a:lnTo>
                    <a:lnTo>
                      <a:pt x="229" y="66"/>
                    </a:lnTo>
                    <a:lnTo>
                      <a:pt x="229" y="65"/>
                    </a:lnTo>
                    <a:lnTo>
                      <a:pt x="230" y="65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2" y="64"/>
                    </a:lnTo>
                    <a:lnTo>
                      <a:pt x="233" y="64"/>
                    </a:lnTo>
                    <a:lnTo>
                      <a:pt x="234" y="64"/>
                    </a:lnTo>
                    <a:lnTo>
                      <a:pt x="234" y="63"/>
                    </a:lnTo>
                    <a:lnTo>
                      <a:pt x="235" y="63"/>
                    </a:lnTo>
                    <a:lnTo>
                      <a:pt x="236" y="63"/>
                    </a:lnTo>
                    <a:lnTo>
                      <a:pt x="237" y="63"/>
                    </a:lnTo>
                    <a:lnTo>
                      <a:pt x="237" y="62"/>
                    </a:lnTo>
                    <a:lnTo>
                      <a:pt x="238" y="62"/>
                    </a:lnTo>
                    <a:lnTo>
                      <a:pt x="239" y="62"/>
                    </a:lnTo>
                    <a:lnTo>
                      <a:pt x="239" y="61"/>
                    </a:lnTo>
                    <a:lnTo>
                      <a:pt x="240" y="61"/>
                    </a:lnTo>
                    <a:lnTo>
                      <a:pt x="241" y="61"/>
                    </a:lnTo>
                    <a:lnTo>
                      <a:pt x="242" y="61"/>
                    </a:lnTo>
                    <a:lnTo>
                      <a:pt x="243" y="61"/>
                    </a:lnTo>
                    <a:lnTo>
                      <a:pt x="244" y="61"/>
                    </a:lnTo>
                    <a:lnTo>
                      <a:pt x="244" y="60"/>
                    </a:lnTo>
                    <a:lnTo>
                      <a:pt x="245" y="60"/>
                    </a:lnTo>
                    <a:lnTo>
                      <a:pt x="246" y="60"/>
                    </a:lnTo>
                    <a:lnTo>
                      <a:pt x="247" y="60"/>
                    </a:lnTo>
                    <a:lnTo>
                      <a:pt x="247" y="59"/>
                    </a:lnTo>
                    <a:lnTo>
                      <a:pt x="248" y="59"/>
                    </a:lnTo>
                    <a:lnTo>
                      <a:pt x="249" y="59"/>
                    </a:lnTo>
                    <a:lnTo>
                      <a:pt x="250" y="59"/>
                    </a:lnTo>
                    <a:lnTo>
                      <a:pt x="251" y="59"/>
                    </a:lnTo>
                    <a:lnTo>
                      <a:pt x="252" y="59"/>
                    </a:lnTo>
                    <a:lnTo>
                      <a:pt x="252" y="58"/>
                    </a:lnTo>
                    <a:lnTo>
                      <a:pt x="253" y="58"/>
                    </a:lnTo>
                    <a:lnTo>
                      <a:pt x="254" y="58"/>
                    </a:lnTo>
                    <a:lnTo>
                      <a:pt x="255" y="58"/>
                    </a:lnTo>
                    <a:lnTo>
                      <a:pt x="256" y="58"/>
                    </a:lnTo>
                    <a:lnTo>
                      <a:pt x="256" y="57"/>
                    </a:lnTo>
                    <a:lnTo>
                      <a:pt x="257" y="57"/>
                    </a:lnTo>
                    <a:lnTo>
                      <a:pt x="258" y="57"/>
                    </a:lnTo>
                    <a:lnTo>
                      <a:pt x="258" y="56"/>
                    </a:lnTo>
                    <a:lnTo>
                      <a:pt x="259" y="56"/>
                    </a:lnTo>
                    <a:lnTo>
                      <a:pt x="259" y="55"/>
                    </a:lnTo>
                    <a:lnTo>
                      <a:pt x="260" y="55"/>
                    </a:lnTo>
                    <a:lnTo>
                      <a:pt x="261" y="55"/>
                    </a:lnTo>
                    <a:lnTo>
                      <a:pt x="262" y="55"/>
                    </a:lnTo>
                    <a:lnTo>
                      <a:pt x="263" y="55"/>
                    </a:lnTo>
                    <a:lnTo>
                      <a:pt x="263" y="54"/>
                    </a:lnTo>
                    <a:lnTo>
                      <a:pt x="264" y="54"/>
                    </a:lnTo>
                    <a:lnTo>
                      <a:pt x="265" y="54"/>
                    </a:lnTo>
                    <a:lnTo>
                      <a:pt x="266" y="54"/>
                    </a:lnTo>
                    <a:lnTo>
                      <a:pt x="267" y="54"/>
                    </a:lnTo>
                    <a:lnTo>
                      <a:pt x="268" y="54"/>
                    </a:lnTo>
                    <a:lnTo>
                      <a:pt x="269" y="54"/>
                    </a:lnTo>
                    <a:lnTo>
                      <a:pt x="269" y="53"/>
                    </a:lnTo>
                    <a:lnTo>
                      <a:pt x="270" y="53"/>
                    </a:lnTo>
                    <a:lnTo>
                      <a:pt x="271" y="53"/>
                    </a:lnTo>
                    <a:lnTo>
                      <a:pt x="271" y="52"/>
                    </a:lnTo>
                    <a:lnTo>
                      <a:pt x="272" y="52"/>
                    </a:lnTo>
                    <a:lnTo>
                      <a:pt x="273" y="52"/>
                    </a:lnTo>
                    <a:lnTo>
                      <a:pt x="274" y="52"/>
                    </a:lnTo>
                    <a:lnTo>
                      <a:pt x="275" y="52"/>
                    </a:lnTo>
                    <a:lnTo>
                      <a:pt x="276" y="52"/>
                    </a:lnTo>
                    <a:lnTo>
                      <a:pt x="276" y="51"/>
                    </a:lnTo>
                    <a:lnTo>
                      <a:pt x="277" y="51"/>
                    </a:lnTo>
                    <a:lnTo>
                      <a:pt x="278" y="51"/>
                    </a:lnTo>
                    <a:lnTo>
                      <a:pt x="279" y="51"/>
                    </a:lnTo>
                    <a:lnTo>
                      <a:pt x="279" y="50"/>
                    </a:lnTo>
                    <a:lnTo>
                      <a:pt x="280" y="50"/>
                    </a:lnTo>
                    <a:lnTo>
                      <a:pt x="281" y="50"/>
                    </a:lnTo>
                    <a:lnTo>
                      <a:pt x="282" y="50"/>
                    </a:lnTo>
                    <a:lnTo>
                      <a:pt x="282" y="49"/>
                    </a:lnTo>
                    <a:lnTo>
                      <a:pt x="283" y="49"/>
                    </a:lnTo>
                    <a:lnTo>
                      <a:pt x="284" y="49"/>
                    </a:lnTo>
                    <a:lnTo>
                      <a:pt x="285" y="49"/>
                    </a:lnTo>
                    <a:lnTo>
                      <a:pt x="286" y="49"/>
                    </a:lnTo>
                    <a:lnTo>
                      <a:pt x="286" y="48"/>
                    </a:lnTo>
                    <a:lnTo>
                      <a:pt x="287" y="48"/>
                    </a:lnTo>
                    <a:lnTo>
                      <a:pt x="288" y="48"/>
                    </a:lnTo>
                    <a:lnTo>
                      <a:pt x="288" y="47"/>
                    </a:lnTo>
                    <a:lnTo>
                      <a:pt x="289" y="47"/>
                    </a:lnTo>
                    <a:lnTo>
                      <a:pt x="290" y="47"/>
                    </a:lnTo>
                    <a:lnTo>
                      <a:pt x="291" y="47"/>
                    </a:lnTo>
                    <a:lnTo>
                      <a:pt x="292" y="47"/>
                    </a:lnTo>
                    <a:lnTo>
                      <a:pt x="292" y="46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4" y="45"/>
                    </a:lnTo>
                    <a:lnTo>
                      <a:pt x="295" y="45"/>
                    </a:lnTo>
                    <a:lnTo>
                      <a:pt x="296" y="45"/>
                    </a:lnTo>
                    <a:lnTo>
                      <a:pt x="297" y="45"/>
                    </a:lnTo>
                    <a:lnTo>
                      <a:pt x="298" y="45"/>
                    </a:lnTo>
                    <a:lnTo>
                      <a:pt x="299" y="45"/>
                    </a:lnTo>
                    <a:lnTo>
                      <a:pt x="299" y="44"/>
                    </a:lnTo>
                    <a:lnTo>
                      <a:pt x="300" y="44"/>
                    </a:lnTo>
                    <a:lnTo>
                      <a:pt x="301" y="44"/>
                    </a:lnTo>
                    <a:lnTo>
                      <a:pt x="302" y="44"/>
                    </a:lnTo>
                    <a:lnTo>
                      <a:pt x="303" y="44"/>
                    </a:lnTo>
                    <a:lnTo>
                      <a:pt x="304" y="44"/>
                    </a:lnTo>
                    <a:lnTo>
                      <a:pt x="304" y="43"/>
                    </a:lnTo>
                    <a:lnTo>
                      <a:pt x="305" y="43"/>
                    </a:lnTo>
                    <a:lnTo>
                      <a:pt x="306" y="43"/>
                    </a:lnTo>
                    <a:lnTo>
                      <a:pt x="307" y="43"/>
                    </a:lnTo>
                    <a:lnTo>
                      <a:pt x="308" y="43"/>
                    </a:lnTo>
                    <a:lnTo>
                      <a:pt x="309" y="43"/>
                    </a:lnTo>
                    <a:lnTo>
                      <a:pt x="309" y="42"/>
                    </a:lnTo>
                    <a:lnTo>
                      <a:pt x="310" y="42"/>
                    </a:lnTo>
                    <a:lnTo>
                      <a:pt x="311" y="42"/>
                    </a:lnTo>
                    <a:lnTo>
                      <a:pt x="311" y="41"/>
                    </a:lnTo>
                    <a:lnTo>
                      <a:pt x="312" y="41"/>
                    </a:lnTo>
                    <a:lnTo>
                      <a:pt x="313" y="41"/>
                    </a:lnTo>
                    <a:lnTo>
                      <a:pt x="313" y="40"/>
                    </a:lnTo>
                    <a:lnTo>
                      <a:pt x="314" y="40"/>
                    </a:lnTo>
                    <a:lnTo>
                      <a:pt x="315" y="40"/>
                    </a:lnTo>
                    <a:lnTo>
                      <a:pt x="315" y="39"/>
                    </a:lnTo>
                    <a:lnTo>
                      <a:pt x="316" y="39"/>
                    </a:lnTo>
                    <a:lnTo>
                      <a:pt x="316" y="38"/>
                    </a:lnTo>
                    <a:lnTo>
                      <a:pt x="317" y="38"/>
                    </a:lnTo>
                    <a:lnTo>
                      <a:pt x="318" y="38"/>
                    </a:lnTo>
                    <a:lnTo>
                      <a:pt x="318" y="37"/>
                    </a:lnTo>
                    <a:lnTo>
                      <a:pt x="319" y="37"/>
                    </a:lnTo>
                    <a:lnTo>
                      <a:pt x="320" y="37"/>
                    </a:lnTo>
                    <a:lnTo>
                      <a:pt x="321" y="37"/>
                    </a:lnTo>
                    <a:lnTo>
                      <a:pt x="322" y="37"/>
                    </a:lnTo>
                    <a:lnTo>
                      <a:pt x="322" y="36"/>
                    </a:lnTo>
                    <a:lnTo>
                      <a:pt x="322" y="35"/>
                    </a:lnTo>
                    <a:lnTo>
                      <a:pt x="323" y="35"/>
                    </a:lnTo>
                    <a:lnTo>
                      <a:pt x="324" y="35"/>
                    </a:lnTo>
                    <a:lnTo>
                      <a:pt x="325" y="35"/>
                    </a:lnTo>
                    <a:lnTo>
                      <a:pt x="325" y="34"/>
                    </a:lnTo>
                    <a:lnTo>
                      <a:pt x="326" y="34"/>
                    </a:lnTo>
                    <a:lnTo>
                      <a:pt x="327" y="34"/>
                    </a:lnTo>
                    <a:lnTo>
                      <a:pt x="327" y="33"/>
                    </a:lnTo>
                    <a:lnTo>
                      <a:pt x="328" y="33"/>
                    </a:lnTo>
                    <a:lnTo>
                      <a:pt x="329" y="33"/>
                    </a:lnTo>
                    <a:lnTo>
                      <a:pt x="330" y="33"/>
                    </a:lnTo>
                    <a:lnTo>
                      <a:pt x="330" y="32"/>
                    </a:lnTo>
                    <a:lnTo>
                      <a:pt x="331" y="32"/>
                    </a:lnTo>
                    <a:lnTo>
                      <a:pt x="332" y="32"/>
                    </a:lnTo>
                    <a:lnTo>
                      <a:pt x="333" y="32"/>
                    </a:lnTo>
                    <a:lnTo>
                      <a:pt x="334" y="32"/>
                    </a:lnTo>
                    <a:lnTo>
                      <a:pt x="335" y="32"/>
                    </a:lnTo>
                    <a:lnTo>
                      <a:pt x="336" y="32"/>
                    </a:lnTo>
                    <a:lnTo>
                      <a:pt x="336" y="31"/>
                    </a:lnTo>
                    <a:lnTo>
                      <a:pt x="337" y="31"/>
                    </a:lnTo>
                    <a:lnTo>
                      <a:pt x="338" y="31"/>
                    </a:lnTo>
                    <a:lnTo>
                      <a:pt x="339" y="31"/>
                    </a:lnTo>
                    <a:lnTo>
                      <a:pt x="340" y="31"/>
                    </a:lnTo>
                    <a:lnTo>
                      <a:pt x="340" y="30"/>
                    </a:lnTo>
                    <a:lnTo>
                      <a:pt x="341" y="30"/>
                    </a:lnTo>
                    <a:lnTo>
                      <a:pt x="342" y="30"/>
                    </a:lnTo>
                    <a:lnTo>
                      <a:pt x="343" y="30"/>
                    </a:lnTo>
                    <a:lnTo>
                      <a:pt x="343" y="29"/>
                    </a:lnTo>
                    <a:lnTo>
                      <a:pt x="344" y="29"/>
                    </a:lnTo>
                    <a:lnTo>
                      <a:pt x="345" y="29"/>
                    </a:lnTo>
                    <a:lnTo>
                      <a:pt x="345" y="28"/>
                    </a:lnTo>
                    <a:lnTo>
                      <a:pt x="346" y="28"/>
                    </a:lnTo>
                    <a:lnTo>
                      <a:pt x="347" y="28"/>
                    </a:lnTo>
                    <a:lnTo>
                      <a:pt x="348" y="28"/>
                    </a:lnTo>
                    <a:lnTo>
                      <a:pt x="349" y="28"/>
                    </a:lnTo>
                    <a:lnTo>
                      <a:pt x="349" y="27"/>
                    </a:lnTo>
                    <a:lnTo>
                      <a:pt x="350" y="27"/>
                    </a:lnTo>
                    <a:lnTo>
                      <a:pt x="351" y="27"/>
                    </a:lnTo>
                    <a:lnTo>
                      <a:pt x="352" y="27"/>
                    </a:lnTo>
                    <a:lnTo>
                      <a:pt x="352" y="26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5" y="26"/>
                    </a:lnTo>
                    <a:lnTo>
                      <a:pt x="355" y="25"/>
                    </a:lnTo>
                    <a:lnTo>
                      <a:pt x="356" y="25"/>
                    </a:lnTo>
                    <a:lnTo>
                      <a:pt x="357" y="25"/>
                    </a:lnTo>
                    <a:lnTo>
                      <a:pt x="357" y="24"/>
                    </a:lnTo>
                    <a:lnTo>
                      <a:pt x="358" y="24"/>
                    </a:lnTo>
                    <a:lnTo>
                      <a:pt x="359" y="24"/>
                    </a:lnTo>
                    <a:lnTo>
                      <a:pt x="360" y="24"/>
                    </a:lnTo>
                    <a:lnTo>
                      <a:pt x="360" y="23"/>
                    </a:lnTo>
                    <a:lnTo>
                      <a:pt x="361" y="23"/>
                    </a:lnTo>
                    <a:lnTo>
                      <a:pt x="361" y="22"/>
                    </a:lnTo>
                    <a:lnTo>
                      <a:pt x="362" y="22"/>
                    </a:lnTo>
                    <a:lnTo>
                      <a:pt x="362" y="21"/>
                    </a:lnTo>
                    <a:lnTo>
                      <a:pt x="363" y="21"/>
                    </a:lnTo>
                    <a:lnTo>
                      <a:pt x="364" y="21"/>
                    </a:lnTo>
                    <a:lnTo>
                      <a:pt x="364" y="20"/>
                    </a:lnTo>
                    <a:lnTo>
                      <a:pt x="365" y="20"/>
                    </a:lnTo>
                    <a:lnTo>
                      <a:pt x="366" y="20"/>
                    </a:lnTo>
                    <a:lnTo>
                      <a:pt x="367" y="20"/>
                    </a:lnTo>
                    <a:lnTo>
                      <a:pt x="368" y="20"/>
                    </a:lnTo>
                    <a:lnTo>
                      <a:pt x="369" y="20"/>
                    </a:lnTo>
                    <a:lnTo>
                      <a:pt x="370" y="20"/>
                    </a:lnTo>
                    <a:lnTo>
                      <a:pt x="370" y="19"/>
                    </a:lnTo>
                    <a:lnTo>
                      <a:pt x="371" y="19"/>
                    </a:lnTo>
                    <a:lnTo>
                      <a:pt x="372" y="19"/>
                    </a:lnTo>
                    <a:lnTo>
                      <a:pt x="373" y="19"/>
                    </a:lnTo>
                    <a:lnTo>
                      <a:pt x="373" y="18"/>
                    </a:lnTo>
                    <a:lnTo>
                      <a:pt x="374" y="18"/>
                    </a:lnTo>
                    <a:lnTo>
                      <a:pt x="375" y="18"/>
                    </a:lnTo>
                    <a:lnTo>
                      <a:pt x="376" y="18"/>
                    </a:lnTo>
                    <a:lnTo>
                      <a:pt x="376" y="17"/>
                    </a:lnTo>
                    <a:lnTo>
                      <a:pt x="377" y="17"/>
                    </a:lnTo>
                    <a:lnTo>
                      <a:pt x="378" y="17"/>
                    </a:lnTo>
                    <a:lnTo>
                      <a:pt x="378" y="16"/>
                    </a:lnTo>
                    <a:lnTo>
                      <a:pt x="379" y="16"/>
                    </a:lnTo>
                    <a:lnTo>
                      <a:pt x="380" y="16"/>
                    </a:lnTo>
                    <a:lnTo>
                      <a:pt x="381" y="16"/>
                    </a:lnTo>
                    <a:lnTo>
                      <a:pt x="381" y="15"/>
                    </a:lnTo>
                    <a:lnTo>
                      <a:pt x="382" y="15"/>
                    </a:lnTo>
                    <a:lnTo>
                      <a:pt x="382" y="14"/>
                    </a:lnTo>
                    <a:lnTo>
                      <a:pt x="383" y="14"/>
                    </a:lnTo>
                    <a:lnTo>
                      <a:pt x="384" y="14"/>
                    </a:lnTo>
                    <a:lnTo>
                      <a:pt x="384" y="13"/>
                    </a:lnTo>
                    <a:lnTo>
                      <a:pt x="385" y="13"/>
                    </a:lnTo>
                    <a:lnTo>
                      <a:pt x="385" y="12"/>
                    </a:lnTo>
                    <a:lnTo>
                      <a:pt x="386" y="12"/>
                    </a:lnTo>
                    <a:lnTo>
                      <a:pt x="387" y="12"/>
                    </a:lnTo>
                    <a:lnTo>
                      <a:pt x="388" y="12"/>
                    </a:lnTo>
                    <a:lnTo>
                      <a:pt x="389" y="12"/>
                    </a:lnTo>
                    <a:lnTo>
                      <a:pt x="390" y="12"/>
                    </a:lnTo>
                    <a:lnTo>
                      <a:pt x="390" y="11"/>
                    </a:lnTo>
                    <a:lnTo>
                      <a:pt x="391" y="11"/>
                    </a:lnTo>
                    <a:lnTo>
                      <a:pt x="392" y="11"/>
                    </a:lnTo>
                    <a:lnTo>
                      <a:pt x="393" y="11"/>
                    </a:lnTo>
                    <a:lnTo>
                      <a:pt x="394" y="11"/>
                    </a:lnTo>
                    <a:lnTo>
                      <a:pt x="395" y="11"/>
                    </a:lnTo>
                    <a:lnTo>
                      <a:pt x="395" y="10"/>
                    </a:lnTo>
                    <a:lnTo>
                      <a:pt x="396" y="10"/>
                    </a:lnTo>
                    <a:lnTo>
                      <a:pt x="397" y="10"/>
                    </a:lnTo>
                    <a:lnTo>
                      <a:pt x="398" y="10"/>
                    </a:lnTo>
                    <a:lnTo>
                      <a:pt x="399" y="10"/>
                    </a:lnTo>
                    <a:lnTo>
                      <a:pt x="400" y="10"/>
                    </a:lnTo>
                    <a:lnTo>
                      <a:pt x="400" y="9"/>
                    </a:lnTo>
                    <a:lnTo>
                      <a:pt x="401" y="9"/>
                    </a:lnTo>
                    <a:lnTo>
                      <a:pt x="402" y="9"/>
                    </a:lnTo>
                    <a:lnTo>
                      <a:pt x="403" y="9"/>
                    </a:lnTo>
                    <a:lnTo>
                      <a:pt x="404" y="9"/>
                    </a:lnTo>
                    <a:lnTo>
                      <a:pt x="405" y="9"/>
                    </a:lnTo>
                    <a:lnTo>
                      <a:pt x="405" y="8"/>
                    </a:lnTo>
                    <a:lnTo>
                      <a:pt x="406" y="8"/>
                    </a:lnTo>
                    <a:lnTo>
                      <a:pt x="406" y="7"/>
                    </a:lnTo>
                    <a:lnTo>
                      <a:pt x="407" y="7"/>
                    </a:lnTo>
                    <a:lnTo>
                      <a:pt x="408" y="7"/>
                    </a:lnTo>
                    <a:lnTo>
                      <a:pt x="409" y="7"/>
                    </a:lnTo>
                    <a:lnTo>
                      <a:pt x="409" y="6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2" y="6"/>
                    </a:lnTo>
                    <a:lnTo>
                      <a:pt x="413" y="6"/>
                    </a:lnTo>
                    <a:lnTo>
                      <a:pt x="414" y="6"/>
                    </a:lnTo>
                    <a:lnTo>
                      <a:pt x="415" y="6"/>
                    </a:lnTo>
                    <a:lnTo>
                      <a:pt x="415" y="5"/>
                    </a:lnTo>
                    <a:lnTo>
                      <a:pt x="416" y="5"/>
                    </a:lnTo>
                    <a:lnTo>
                      <a:pt x="417" y="5"/>
                    </a:lnTo>
                    <a:lnTo>
                      <a:pt x="417" y="4"/>
                    </a:lnTo>
                    <a:lnTo>
                      <a:pt x="418" y="4"/>
                    </a:lnTo>
                    <a:lnTo>
                      <a:pt x="419" y="4"/>
                    </a:lnTo>
                    <a:lnTo>
                      <a:pt x="420" y="4"/>
                    </a:lnTo>
                    <a:lnTo>
                      <a:pt x="421" y="4"/>
                    </a:lnTo>
                    <a:lnTo>
                      <a:pt x="422" y="4"/>
                    </a:lnTo>
                    <a:lnTo>
                      <a:pt x="423" y="4"/>
                    </a:lnTo>
                    <a:lnTo>
                      <a:pt x="424" y="4"/>
                    </a:lnTo>
                    <a:lnTo>
                      <a:pt x="425" y="4"/>
                    </a:lnTo>
                    <a:lnTo>
                      <a:pt x="426" y="4"/>
                    </a:lnTo>
                    <a:lnTo>
                      <a:pt x="427" y="4"/>
                    </a:lnTo>
                    <a:lnTo>
                      <a:pt x="427" y="3"/>
                    </a:lnTo>
                    <a:lnTo>
                      <a:pt x="428" y="3"/>
                    </a:lnTo>
                    <a:lnTo>
                      <a:pt x="429" y="3"/>
                    </a:lnTo>
                    <a:lnTo>
                      <a:pt x="430" y="3"/>
                    </a:lnTo>
                    <a:lnTo>
                      <a:pt x="431" y="3"/>
                    </a:lnTo>
                    <a:lnTo>
                      <a:pt x="432" y="3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5" y="3"/>
                    </a:lnTo>
                    <a:lnTo>
                      <a:pt x="436" y="3"/>
                    </a:lnTo>
                    <a:lnTo>
                      <a:pt x="436" y="2"/>
                    </a:lnTo>
                    <a:lnTo>
                      <a:pt x="437" y="2"/>
                    </a:lnTo>
                    <a:lnTo>
                      <a:pt x="437" y="1"/>
                    </a:lnTo>
                    <a:lnTo>
                      <a:pt x="438" y="1"/>
                    </a:lnTo>
                    <a:lnTo>
                      <a:pt x="439" y="1"/>
                    </a:lnTo>
                    <a:lnTo>
                      <a:pt x="439" y="0"/>
                    </a:lnTo>
                    <a:lnTo>
                      <a:pt x="440" y="0"/>
                    </a:lnTo>
                    <a:lnTo>
                      <a:pt x="441" y="0"/>
                    </a:lnTo>
                    <a:lnTo>
                      <a:pt x="442" y="0"/>
                    </a:lnTo>
                  </a:path>
                </a:pathLst>
              </a:custGeom>
              <a:noFill/>
              <a:ln w="9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9" name="Freeform 16"/>
              <p:cNvSpPr>
                <a:spLocks/>
              </p:cNvSpPr>
              <p:nvPr/>
            </p:nvSpPr>
            <p:spPr bwMode="auto">
              <a:xfrm>
                <a:off x="1220239" y="4938015"/>
                <a:ext cx="2231807" cy="867854"/>
              </a:xfrm>
              <a:custGeom>
                <a:avLst/>
                <a:gdLst>
                  <a:gd name="T0" fmla="*/ 2147483647 w 441"/>
                  <a:gd name="T1" fmla="*/ 2147483647 h 149"/>
                  <a:gd name="T2" fmla="*/ 2147483647 w 441"/>
                  <a:gd name="T3" fmla="*/ 2147483647 h 149"/>
                  <a:gd name="T4" fmla="*/ 2147483647 w 441"/>
                  <a:gd name="T5" fmla="*/ 2147483647 h 149"/>
                  <a:gd name="T6" fmla="*/ 2147483647 w 441"/>
                  <a:gd name="T7" fmla="*/ 2147483647 h 149"/>
                  <a:gd name="T8" fmla="*/ 2147483647 w 441"/>
                  <a:gd name="T9" fmla="*/ 2147483647 h 149"/>
                  <a:gd name="T10" fmla="*/ 2147483647 w 441"/>
                  <a:gd name="T11" fmla="*/ 2147483647 h 149"/>
                  <a:gd name="T12" fmla="*/ 2147483647 w 441"/>
                  <a:gd name="T13" fmla="*/ 2147483647 h 149"/>
                  <a:gd name="T14" fmla="*/ 2147483647 w 441"/>
                  <a:gd name="T15" fmla="*/ 2147483647 h 149"/>
                  <a:gd name="T16" fmla="*/ 2147483647 w 441"/>
                  <a:gd name="T17" fmla="*/ 2147483647 h 149"/>
                  <a:gd name="T18" fmla="*/ 2147483647 w 441"/>
                  <a:gd name="T19" fmla="*/ 2147483647 h 149"/>
                  <a:gd name="T20" fmla="*/ 2147483647 w 441"/>
                  <a:gd name="T21" fmla="*/ 2147483647 h 149"/>
                  <a:gd name="T22" fmla="*/ 2147483647 w 441"/>
                  <a:gd name="T23" fmla="*/ 2147483647 h 149"/>
                  <a:gd name="T24" fmla="*/ 2147483647 w 441"/>
                  <a:gd name="T25" fmla="*/ 2147483647 h 149"/>
                  <a:gd name="T26" fmla="*/ 2147483647 w 441"/>
                  <a:gd name="T27" fmla="*/ 2147483647 h 149"/>
                  <a:gd name="T28" fmla="*/ 2147483647 w 441"/>
                  <a:gd name="T29" fmla="*/ 2147483647 h 149"/>
                  <a:gd name="T30" fmla="*/ 2147483647 w 441"/>
                  <a:gd name="T31" fmla="*/ 2147483647 h 149"/>
                  <a:gd name="T32" fmla="*/ 2147483647 w 441"/>
                  <a:gd name="T33" fmla="*/ 2147483647 h 149"/>
                  <a:gd name="T34" fmla="*/ 2147483647 w 441"/>
                  <a:gd name="T35" fmla="*/ 2147483647 h 149"/>
                  <a:gd name="T36" fmla="*/ 2147483647 w 441"/>
                  <a:gd name="T37" fmla="*/ 2147483647 h 149"/>
                  <a:gd name="T38" fmla="*/ 2147483647 w 441"/>
                  <a:gd name="T39" fmla="*/ 2147483647 h 149"/>
                  <a:gd name="T40" fmla="*/ 2147483647 w 441"/>
                  <a:gd name="T41" fmla="*/ 2147483647 h 149"/>
                  <a:gd name="T42" fmla="*/ 2147483647 w 441"/>
                  <a:gd name="T43" fmla="*/ 2147483647 h 149"/>
                  <a:gd name="T44" fmla="*/ 2147483647 w 441"/>
                  <a:gd name="T45" fmla="*/ 2147483647 h 149"/>
                  <a:gd name="T46" fmla="*/ 2147483647 w 441"/>
                  <a:gd name="T47" fmla="*/ 2147483647 h 149"/>
                  <a:gd name="T48" fmla="*/ 2147483647 w 441"/>
                  <a:gd name="T49" fmla="*/ 2147483647 h 149"/>
                  <a:gd name="T50" fmla="*/ 2147483647 w 441"/>
                  <a:gd name="T51" fmla="*/ 2147483647 h 149"/>
                  <a:gd name="T52" fmla="*/ 2147483647 w 441"/>
                  <a:gd name="T53" fmla="*/ 2147483647 h 149"/>
                  <a:gd name="T54" fmla="*/ 2147483647 w 441"/>
                  <a:gd name="T55" fmla="*/ 2147483647 h 149"/>
                  <a:gd name="T56" fmla="*/ 2147483647 w 441"/>
                  <a:gd name="T57" fmla="*/ 2147483647 h 149"/>
                  <a:gd name="T58" fmla="*/ 2147483647 w 441"/>
                  <a:gd name="T59" fmla="*/ 2147483647 h 149"/>
                  <a:gd name="T60" fmla="*/ 2147483647 w 441"/>
                  <a:gd name="T61" fmla="*/ 2147483647 h 149"/>
                  <a:gd name="T62" fmla="*/ 2147483647 w 441"/>
                  <a:gd name="T63" fmla="*/ 2147483647 h 149"/>
                  <a:gd name="T64" fmla="*/ 2147483647 w 441"/>
                  <a:gd name="T65" fmla="*/ 2147483647 h 149"/>
                  <a:gd name="T66" fmla="*/ 2147483647 w 441"/>
                  <a:gd name="T67" fmla="*/ 2147483647 h 149"/>
                  <a:gd name="T68" fmla="*/ 2147483647 w 441"/>
                  <a:gd name="T69" fmla="*/ 2147483647 h 149"/>
                  <a:gd name="T70" fmla="*/ 2147483647 w 441"/>
                  <a:gd name="T71" fmla="*/ 2147483647 h 149"/>
                  <a:gd name="T72" fmla="*/ 2147483647 w 441"/>
                  <a:gd name="T73" fmla="*/ 2147483647 h 149"/>
                  <a:gd name="T74" fmla="*/ 2147483647 w 441"/>
                  <a:gd name="T75" fmla="*/ 2147483647 h 149"/>
                  <a:gd name="T76" fmla="*/ 2147483647 w 441"/>
                  <a:gd name="T77" fmla="*/ 2147483647 h 149"/>
                  <a:gd name="T78" fmla="*/ 2147483647 w 441"/>
                  <a:gd name="T79" fmla="*/ 2147483647 h 149"/>
                  <a:gd name="T80" fmla="*/ 2147483647 w 441"/>
                  <a:gd name="T81" fmla="*/ 2147483647 h 149"/>
                  <a:gd name="T82" fmla="*/ 2147483647 w 441"/>
                  <a:gd name="T83" fmla="*/ 2147483647 h 149"/>
                  <a:gd name="T84" fmla="*/ 2147483647 w 441"/>
                  <a:gd name="T85" fmla="*/ 2147483647 h 149"/>
                  <a:gd name="T86" fmla="*/ 2147483647 w 441"/>
                  <a:gd name="T87" fmla="*/ 2147483647 h 149"/>
                  <a:gd name="T88" fmla="*/ 2147483647 w 441"/>
                  <a:gd name="T89" fmla="*/ 2147483647 h 149"/>
                  <a:gd name="T90" fmla="*/ 2147483647 w 441"/>
                  <a:gd name="T91" fmla="*/ 2147483647 h 149"/>
                  <a:gd name="T92" fmla="*/ 2147483647 w 441"/>
                  <a:gd name="T93" fmla="*/ 2147483647 h 149"/>
                  <a:gd name="T94" fmla="*/ 2147483647 w 441"/>
                  <a:gd name="T95" fmla="*/ 2147483647 h 149"/>
                  <a:gd name="T96" fmla="*/ 2147483647 w 441"/>
                  <a:gd name="T97" fmla="*/ 2147483647 h 149"/>
                  <a:gd name="T98" fmla="*/ 2147483647 w 441"/>
                  <a:gd name="T99" fmla="*/ 2147483647 h 149"/>
                  <a:gd name="T100" fmla="*/ 2147483647 w 441"/>
                  <a:gd name="T101" fmla="*/ 2147483647 h 149"/>
                  <a:gd name="T102" fmla="*/ 2147483647 w 441"/>
                  <a:gd name="T103" fmla="*/ 2147483647 h 149"/>
                  <a:gd name="T104" fmla="*/ 2147483647 w 441"/>
                  <a:gd name="T105" fmla="*/ 2147483647 h 149"/>
                  <a:gd name="T106" fmla="*/ 2147483647 w 441"/>
                  <a:gd name="T107" fmla="*/ 2147483647 h 149"/>
                  <a:gd name="T108" fmla="*/ 2147483647 w 441"/>
                  <a:gd name="T109" fmla="*/ 2147483647 h 149"/>
                  <a:gd name="T110" fmla="*/ 2147483647 w 441"/>
                  <a:gd name="T111" fmla="*/ 2147483647 h 149"/>
                  <a:gd name="T112" fmla="*/ 2147483647 w 441"/>
                  <a:gd name="T113" fmla="*/ 2147483647 h 149"/>
                  <a:gd name="T114" fmla="*/ 2147483647 w 441"/>
                  <a:gd name="T115" fmla="*/ 2147483647 h 149"/>
                  <a:gd name="T116" fmla="*/ 2147483647 w 441"/>
                  <a:gd name="T117" fmla="*/ 2147483647 h 149"/>
                  <a:gd name="T118" fmla="*/ 2147483647 w 441"/>
                  <a:gd name="T119" fmla="*/ 2147483647 h 149"/>
                  <a:gd name="T120" fmla="*/ 2147483647 w 441"/>
                  <a:gd name="T121" fmla="*/ 2147483647 h 149"/>
                  <a:gd name="T122" fmla="*/ 2147483647 w 441"/>
                  <a:gd name="T123" fmla="*/ 2147483647 h 149"/>
                  <a:gd name="T124" fmla="*/ 2147483647 w 441"/>
                  <a:gd name="T125" fmla="*/ 2147483647 h 14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1"/>
                  <a:gd name="T190" fmla="*/ 0 h 149"/>
                  <a:gd name="T191" fmla="*/ 441 w 441"/>
                  <a:gd name="T192" fmla="*/ 149 h 14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1" h="149">
                    <a:moveTo>
                      <a:pt x="0" y="149"/>
                    </a:moveTo>
                    <a:lnTo>
                      <a:pt x="0" y="149"/>
                    </a:lnTo>
                    <a:lnTo>
                      <a:pt x="0" y="148"/>
                    </a:lnTo>
                    <a:lnTo>
                      <a:pt x="1" y="148"/>
                    </a:lnTo>
                    <a:lnTo>
                      <a:pt x="1" y="147"/>
                    </a:lnTo>
                    <a:lnTo>
                      <a:pt x="2" y="147"/>
                    </a:lnTo>
                    <a:lnTo>
                      <a:pt x="2" y="146"/>
                    </a:lnTo>
                    <a:lnTo>
                      <a:pt x="3" y="146"/>
                    </a:lnTo>
                    <a:lnTo>
                      <a:pt x="4" y="146"/>
                    </a:lnTo>
                    <a:lnTo>
                      <a:pt x="4" y="145"/>
                    </a:lnTo>
                    <a:lnTo>
                      <a:pt x="4" y="144"/>
                    </a:lnTo>
                    <a:lnTo>
                      <a:pt x="5" y="144"/>
                    </a:lnTo>
                    <a:lnTo>
                      <a:pt x="6" y="144"/>
                    </a:lnTo>
                    <a:lnTo>
                      <a:pt x="6" y="143"/>
                    </a:lnTo>
                    <a:lnTo>
                      <a:pt x="7" y="143"/>
                    </a:lnTo>
                    <a:lnTo>
                      <a:pt x="8" y="143"/>
                    </a:lnTo>
                    <a:lnTo>
                      <a:pt x="9" y="143"/>
                    </a:lnTo>
                    <a:lnTo>
                      <a:pt x="9" y="142"/>
                    </a:lnTo>
                    <a:lnTo>
                      <a:pt x="10" y="142"/>
                    </a:lnTo>
                    <a:lnTo>
                      <a:pt x="10" y="141"/>
                    </a:lnTo>
                    <a:lnTo>
                      <a:pt x="10" y="140"/>
                    </a:lnTo>
                    <a:lnTo>
                      <a:pt x="11" y="140"/>
                    </a:lnTo>
                    <a:lnTo>
                      <a:pt x="12" y="140"/>
                    </a:lnTo>
                    <a:lnTo>
                      <a:pt x="12" y="139"/>
                    </a:lnTo>
                    <a:lnTo>
                      <a:pt x="12" y="138"/>
                    </a:lnTo>
                    <a:lnTo>
                      <a:pt x="13" y="138"/>
                    </a:lnTo>
                    <a:lnTo>
                      <a:pt x="14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6" y="136"/>
                    </a:lnTo>
                    <a:lnTo>
                      <a:pt x="16" y="135"/>
                    </a:lnTo>
                    <a:lnTo>
                      <a:pt x="17" y="135"/>
                    </a:lnTo>
                    <a:lnTo>
                      <a:pt x="18" y="135"/>
                    </a:lnTo>
                    <a:lnTo>
                      <a:pt x="19" y="135"/>
                    </a:lnTo>
                    <a:lnTo>
                      <a:pt x="20" y="135"/>
                    </a:lnTo>
                    <a:lnTo>
                      <a:pt x="20" y="134"/>
                    </a:lnTo>
                    <a:lnTo>
                      <a:pt x="21" y="134"/>
                    </a:lnTo>
                    <a:lnTo>
                      <a:pt x="21" y="133"/>
                    </a:lnTo>
                    <a:lnTo>
                      <a:pt x="21" y="132"/>
                    </a:lnTo>
                    <a:lnTo>
                      <a:pt x="22" y="132"/>
                    </a:lnTo>
                    <a:lnTo>
                      <a:pt x="23" y="132"/>
                    </a:lnTo>
                    <a:lnTo>
                      <a:pt x="23" y="131"/>
                    </a:lnTo>
                    <a:lnTo>
                      <a:pt x="24" y="131"/>
                    </a:lnTo>
                    <a:lnTo>
                      <a:pt x="25" y="131"/>
                    </a:lnTo>
                    <a:lnTo>
                      <a:pt x="25" y="130"/>
                    </a:lnTo>
                    <a:lnTo>
                      <a:pt x="26" y="130"/>
                    </a:lnTo>
                    <a:lnTo>
                      <a:pt x="27" y="130"/>
                    </a:lnTo>
                    <a:lnTo>
                      <a:pt x="27" y="129"/>
                    </a:lnTo>
                    <a:lnTo>
                      <a:pt x="28" y="129"/>
                    </a:lnTo>
                    <a:lnTo>
                      <a:pt x="29" y="129"/>
                    </a:lnTo>
                    <a:lnTo>
                      <a:pt x="29" y="128"/>
                    </a:lnTo>
                    <a:lnTo>
                      <a:pt x="30" y="128"/>
                    </a:lnTo>
                    <a:lnTo>
                      <a:pt x="30" y="127"/>
                    </a:lnTo>
                    <a:lnTo>
                      <a:pt x="31" y="127"/>
                    </a:lnTo>
                    <a:lnTo>
                      <a:pt x="32" y="127"/>
                    </a:lnTo>
                    <a:lnTo>
                      <a:pt x="32" y="126"/>
                    </a:lnTo>
                    <a:lnTo>
                      <a:pt x="32" y="125"/>
                    </a:lnTo>
                    <a:lnTo>
                      <a:pt x="33" y="125"/>
                    </a:lnTo>
                    <a:lnTo>
                      <a:pt x="34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5" y="123"/>
                    </a:lnTo>
                    <a:lnTo>
                      <a:pt x="36" y="123"/>
                    </a:lnTo>
                    <a:lnTo>
                      <a:pt x="36" y="122"/>
                    </a:lnTo>
                    <a:lnTo>
                      <a:pt x="36" y="121"/>
                    </a:lnTo>
                    <a:lnTo>
                      <a:pt x="37" y="121"/>
                    </a:lnTo>
                    <a:lnTo>
                      <a:pt x="38" y="121"/>
                    </a:lnTo>
                    <a:lnTo>
                      <a:pt x="39" y="121"/>
                    </a:lnTo>
                    <a:lnTo>
                      <a:pt x="40" y="121"/>
                    </a:lnTo>
                    <a:lnTo>
                      <a:pt x="41" y="121"/>
                    </a:lnTo>
                    <a:lnTo>
                      <a:pt x="41" y="120"/>
                    </a:lnTo>
                    <a:lnTo>
                      <a:pt x="42" y="120"/>
                    </a:lnTo>
                    <a:lnTo>
                      <a:pt x="43" y="120"/>
                    </a:lnTo>
                    <a:lnTo>
                      <a:pt x="44" y="120"/>
                    </a:lnTo>
                    <a:lnTo>
                      <a:pt x="45" y="120"/>
                    </a:lnTo>
                    <a:lnTo>
                      <a:pt x="46" y="120"/>
                    </a:lnTo>
                    <a:lnTo>
                      <a:pt x="46" y="119"/>
                    </a:lnTo>
                    <a:lnTo>
                      <a:pt x="47" y="119"/>
                    </a:lnTo>
                    <a:lnTo>
                      <a:pt x="47" y="118"/>
                    </a:lnTo>
                    <a:lnTo>
                      <a:pt x="48" y="118"/>
                    </a:lnTo>
                    <a:lnTo>
                      <a:pt x="49" y="118"/>
                    </a:lnTo>
                    <a:lnTo>
                      <a:pt x="50" y="118"/>
                    </a:lnTo>
                    <a:lnTo>
                      <a:pt x="51" y="118"/>
                    </a:lnTo>
                    <a:lnTo>
                      <a:pt x="51" y="117"/>
                    </a:lnTo>
                    <a:lnTo>
                      <a:pt x="52" y="117"/>
                    </a:lnTo>
                    <a:lnTo>
                      <a:pt x="53" y="117"/>
                    </a:lnTo>
                    <a:lnTo>
                      <a:pt x="54" y="117"/>
                    </a:lnTo>
                    <a:lnTo>
                      <a:pt x="55" y="117"/>
                    </a:lnTo>
                    <a:lnTo>
                      <a:pt x="55" y="116"/>
                    </a:lnTo>
                    <a:lnTo>
                      <a:pt x="56" y="116"/>
                    </a:lnTo>
                    <a:lnTo>
                      <a:pt x="57" y="116"/>
                    </a:lnTo>
                    <a:lnTo>
                      <a:pt x="57" y="115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4"/>
                    </a:lnTo>
                    <a:lnTo>
                      <a:pt x="60" y="113"/>
                    </a:lnTo>
                    <a:lnTo>
                      <a:pt x="61" y="113"/>
                    </a:lnTo>
                    <a:lnTo>
                      <a:pt x="61" y="112"/>
                    </a:lnTo>
                    <a:lnTo>
                      <a:pt x="62" y="112"/>
                    </a:lnTo>
                    <a:lnTo>
                      <a:pt x="62" y="111"/>
                    </a:lnTo>
                    <a:lnTo>
                      <a:pt x="63" y="111"/>
                    </a:lnTo>
                    <a:lnTo>
                      <a:pt x="63" y="110"/>
                    </a:lnTo>
                    <a:lnTo>
                      <a:pt x="64" y="110"/>
                    </a:lnTo>
                    <a:lnTo>
                      <a:pt x="65" y="110"/>
                    </a:lnTo>
                    <a:lnTo>
                      <a:pt x="66" y="110"/>
                    </a:lnTo>
                    <a:lnTo>
                      <a:pt x="66" y="109"/>
                    </a:lnTo>
                    <a:lnTo>
                      <a:pt x="67" y="109"/>
                    </a:lnTo>
                    <a:lnTo>
                      <a:pt x="68" y="109"/>
                    </a:lnTo>
                    <a:lnTo>
                      <a:pt x="68" y="108"/>
                    </a:lnTo>
                    <a:lnTo>
                      <a:pt x="69" y="108"/>
                    </a:lnTo>
                    <a:lnTo>
                      <a:pt x="70" y="108"/>
                    </a:lnTo>
                    <a:lnTo>
                      <a:pt x="71" y="108"/>
                    </a:lnTo>
                    <a:lnTo>
                      <a:pt x="72" y="108"/>
                    </a:lnTo>
                    <a:lnTo>
                      <a:pt x="73" y="108"/>
                    </a:lnTo>
                    <a:lnTo>
                      <a:pt x="74" y="108"/>
                    </a:lnTo>
                    <a:lnTo>
                      <a:pt x="74" y="107"/>
                    </a:lnTo>
                    <a:lnTo>
                      <a:pt x="75" y="107"/>
                    </a:lnTo>
                    <a:lnTo>
                      <a:pt x="76" y="107"/>
                    </a:lnTo>
                    <a:lnTo>
                      <a:pt x="77" y="107"/>
                    </a:lnTo>
                    <a:lnTo>
                      <a:pt x="78" y="107"/>
                    </a:lnTo>
                    <a:lnTo>
                      <a:pt x="79" y="107"/>
                    </a:lnTo>
                    <a:lnTo>
                      <a:pt x="80" y="107"/>
                    </a:lnTo>
                    <a:lnTo>
                      <a:pt x="80" y="106"/>
                    </a:lnTo>
                    <a:lnTo>
                      <a:pt x="81" y="106"/>
                    </a:lnTo>
                    <a:lnTo>
                      <a:pt x="82" y="106"/>
                    </a:lnTo>
                    <a:lnTo>
                      <a:pt x="83" y="106"/>
                    </a:lnTo>
                    <a:lnTo>
                      <a:pt x="83" y="105"/>
                    </a:lnTo>
                    <a:lnTo>
                      <a:pt x="84" y="105"/>
                    </a:lnTo>
                    <a:lnTo>
                      <a:pt x="85" y="105"/>
                    </a:lnTo>
                    <a:lnTo>
                      <a:pt x="86" y="105"/>
                    </a:lnTo>
                    <a:lnTo>
                      <a:pt x="87" y="105"/>
                    </a:lnTo>
                    <a:lnTo>
                      <a:pt x="88" y="105"/>
                    </a:lnTo>
                    <a:lnTo>
                      <a:pt x="88" y="104"/>
                    </a:lnTo>
                    <a:lnTo>
                      <a:pt x="89" y="104"/>
                    </a:lnTo>
                    <a:lnTo>
                      <a:pt x="90" y="104"/>
                    </a:lnTo>
                    <a:lnTo>
                      <a:pt x="91" y="104"/>
                    </a:lnTo>
                    <a:lnTo>
                      <a:pt x="92" y="104"/>
                    </a:lnTo>
                    <a:lnTo>
                      <a:pt x="92" y="103"/>
                    </a:lnTo>
                    <a:lnTo>
                      <a:pt x="93" y="103"/>
                    </a:lnTo>
                    <a:lnTo>
                      <a:pt x="94" y="103"/>
                    </a:lnTo>
                    <a:lnTo>
                      <a:pt x="94" y="102"/>
                    </a:lnTo>
                    <a:lnTo>
                      <a:pt x="95" y="102"/>
                    </a:lnTo>
                    <a:lnTo>
                      <a:pt x="96" y="102"/>
                    </a:lnTo>
                    <a:lnTo>
                      <a:pt x="96" y="101"/>
                    </a:lnTo>
                    <a:lnTo>
                      <a:pt x="97" y="101"/>
                    </a:lnTo>
                    <a:lnTo>
                      <a:pt x="98" y="101"/>
                    </a:lnTo>
                    <a:lnTo>
                      <a:pt x="98" y="100"/>
                    </a:lnTo>
                    <a:lnTo>
                      <a:pt x="99" y="100"/>
                    </a:lnTo>
                    <a:lnTo>
                      <a:pt x="100" y="100"/>
                    </a:lnTo>
                    <a:lnTo>
                      <a:pt x="101" y="100"/>
                    </a:lnTo>
                    <a:lnTo>
                      <a:pt x="101" y="99"/>
                    </a:lnTo>
                    <a:lnTo>
                      <a:pt x="102" y="99"/>
                    </a:lnTo>
                    <a:lnTo>
                      <a:pt x="103" y="99"/>
                    </a:lnTo>
                    <a:lnTo>
                      <a:pt x="104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98"/>
                    </a:lnTo>
                    <a:lnTo>
                      <a:pt x="107" y="98"/>
                    </a:lnTo>
                    <a:lnTo>
                      <a:pt x="108" y="98"/>
                    </a:lnTo>
                    <a:lnTo>
                      <a:pt x="109" y="98"/>
                    </a:lnTo>
                    <a:lnTo>
                      <a:pt x="110" y="98"/>
                    </a:lnTo>
                    <a:lnTo>
                      <a:pt x="111" y="98"/>
                    </a:lnTo>
                    <a:lnTo>
                      <a:pt x="111" y="97"/>
                    </a:lnTo>
                    <a:lnTo>
                      <a:pt x="112" y="97"/>
                    </a:lnTo>
                    <a:lnTo>
                      <a:pt x="113" y="97"/>
                    </a:lnTo>
                    <a:lnTo>
                      <a:pt x="114" y="97"/>
                    </a:lnTo>
                    <a:lnTo>
                      <a:pt x="115" y="97"/>
                    </a:lnTo>
                    <a:lnTo>
                      <a:pt x="115" y="96"/>
                    </a:lnTo>
                    <a:lnTo>
                      <a:pt x="116" y="96"/>
                    </a:lnTo>
                    <a:lnTo>
                      <a:pt x="116" y="95"/>
                    </a:lnTo>
                    <a:lnTo>
                      <a:pt x="117" y="95"/>
                    </a:lnTo>
                    <a:lnTo>
                      <a:pt x="117" y="94"/>
                    </a:lnTo>
                    <a:lnTo>
                      <a:pt x="118" y="94"/>
                    </a:lnTo>
                    <a:lnTo>
                      <a:pt x="119" y="94"/>
                    </a:lnTo>
                    <a:lnTo>
                      <a:pt x="120" y="94"/>
                    </a:lnTo>
                    <a:lnTo>
                      <a:pt x="120" y="93"/>
                    </a:lnTo>
                    <a:lnTo>
                      <a:pt x="121" y="93"/>
                    </a:lnTo>
                    <a:lnTo>
                      <a:pt x="122" y="93"/>
                    </a:lnTo>
                    <a:lnTo>
                      <a:pt x="123" y="93"/>
                    </a:lnTo>
                    <a:lnTo>
                      <a:pt x="124" y="93"/>
                    </a:lnTo>
                    <a:lnTo>
                      <a:pt x="124" y="92"/>
                    </a:lnTo>
                    <a:lnTo>
                      <a:pt x="125" y="92"/>
                    </a:lnTo>
                    <a:lnTo>
                      <a:pt x="126" y="92"/>
                    </a:lnTo>
                    <a:lnTo>
                      <a:pt x="126" y="91"/>
                    </a:lnTo>
                    <a:lnTo>
                      <a:pt x="127" y="91"/>
                    </a:lnTo>
                    <a:lnTo>
                      <a:pt x="128" y="91"/>
                    </a:lnTo>
                    <a:lnTo>
                      <a:pt x="129" y="91"/>
                    </a:lnTo>
                    <a:lnTo>
                      <a:pt x="130" y="91"/>
                    </a:lnTo>
                    <a:lnTo>
                      <a:pt x="130" y="90"/>
                    </a:lnTo>
                    <a:lnTo>
                      <a:pt x="131" y="90"/>
                    </a:lnTo>
                    <a:lnTo>
                      <a:pt x="132" y="90"/>
                    </a:lnTo>
                    <a:lnTo>
                      <a:pt x="133" y="90"/>
                    </a:lnTo>
                    <a:lnTo>
                      <a:pt x="134" y="90"/>
                    </a:lnTo>
                    <a:lnTo>
                      <a:pt x="135" y="90"/>
                    </a:lnTo>
                    <a:lnTo>
                      <a:pt x="136" y="90"/>
                    </a:lnTo>
                    <a:lnTo>
                      <a:pt x="136" y="89"/>
                    </a:lnTo>
                    <a:lnTo>
                      <a:pt x="137" y="89"/>
                    </a:lnTo>
                    <a:lnTo>
                      <a:pt x="138" y="89"/>
                    </a:lnTo>
                    <a:lnTo>
                      <a:pt x="139" y="89"/>
                    </a:lnTo>
                    <a:lnTo>
                      <a:pt x="140" y="89"/>
                    </a:lnTo>
                    <a:lnTo>
                      <a:pt x="140" y="88"/>
                    </a:lnTo>
                    <a:lnTo>
                      <a:pt x="141" y="88"/>
                    </a:lnTo>
                    <a:lnTo>
                      <a:pt x="142" y="88"/>
                    </a:lnTo>
                    <a:lnTo>
                      <a:pt x="143" y="88"/>
                    </a:lnTo>
                    <a:lnTo>
                      <a:pt x="144" y="88"/>
                    </a:lnTo>
                    <a:lnTo>
                      <a:pt x="145" y="88"/>
                    </a:lnTo>
                    <a:lnTo>
                      <a:pt x="146" y="88"/>
                    </a:lnTo>
                    <a:lnTo>
                      <a:pt x="146" y="87"/>
                    </a:lnTo>
                    <a:lnTo>
                      <a:pt x="146" y="86"/>
                    </a:lnTo>
                    <a:lnTo>
                      <a:pt x="147" y="86"/>
                    </a:lnTo>
                    <a:lnTo>
                      <a:pt x="148" y="86"/>
                    </a:lnTo>
                    <a:lnTo>
                      <a:pt x="149" y="86"/>
                    </a:lnTo>
                    <a:lnTo>
                      <a:pt x="149" y="85"/>
                    </a:lnTo>
                    <a:lnTo>
                      <a:pt x="150" y="85"/>
                    </a:lnTo>
                    <a:lnTo>
                      <a:pt x="151" y="85"/>
                    </a:lnTo>
                    <a:lnTo>
                      <a:pt x="152" y="85"/>
                    </a:lnTo>
                    <a:lnTo>
                      <a:pt x="153" y="85"/>
                    </a:lnTo>
                    <a:lnTo>
                      <a:pt x="154" y="85"/>
                    </a:lnTo>
                    <a:lnTo>
                      <a:pt x="156" y="85"/>
                    </a:lnTo>
                    <a:lnTo>
                      <a:pt x="156" y="84"/>
                    </a:lnTo>
                    <a:lnTo>
                      <a:pt x="157" y="84"/>
                    </a:lnTo>
                    <a:lnTo>
                      <a:pt x="158" y="84"/>
                    </a:lnTo>
                    <a:lnTo>
                      <a:pt x="159" y="84"/>
                    </a:lnTo>
                    <a:lnTo>
                      <a:pt x="160" y="84"/>
                    </a:lnTo>
                    <a:lnTo>
                      <a:pt x="160" y="83"/>
                    </a:lnTo>
                    <a:lnTo>
                      <a:pt x="161" y="83"/>
                    </a:lnTo>
                    <a:lnTo>
                      <a:pt x="162" y="83"/>
                    </a:lnTo>
                    <a:lnTo>
                      <a:pt x="163" y="83"/>
                    </a:lnTo>
                    <a:lnTo>
                      <a:pt x="164" y="83"/>
                    </a:lnTo>
                    <a:lnTo>
                      <a:pt x="164" y="82"/>
                    </a:lnTo>
                    <a:lnTo>
                      <a:pt x="165" y="82"/>
                    </a:lnTo>
                    <a:lnTo>
                      <a:pt x="166" y="82"/>
                    </a:lnTo>
                    <a:lnTo>
                      <a:pt x="166" y="81"/>
                    </a:lnTo>
                    <a:lnTo>
                      <a:pt x="166" y="80"/>
                    </a:lnTo>
                    <a:lnTo>
                      <a:pt x="167" y="80"/>
                    </a:lnTo>
                    <a:lnTo>
                      <a:pt x="168" y="80"/>
                    </a:lnTo>
                    <a:lnTo>
                      <a:pt x="169" y="80"/>
                    </a:lnTo>
                    <a:lnTo>
                      <a:pt x="170" y="80"/>
                    </a:lnTo>
                    <a:lnTo>
                      <a:pt x="171" y="80"/>
                    </a:lnTo>
                    <a:lnTo>
                      <a:pt x="172" y="80"/>
                    </a:lnTo>
                    <a:lnTo>
                      <a:pt x="173" y="80"/>
                    </a:lnTo>
                    <a:lnTo>
                      <a:pt x="174" y="80"/>
                    </a:lnTo>
                    <a:lnTo>
                      <a:pt x="175" y="80"/>
                    </a:lnTo>
                    <a:lnTo>
                      <a:pt x="175" y="79"/>
                    </a:lnTo>
                    <a:lnTo>
                      <a:pt x="176" y="79"/>
                    </a:lnTo>
                    <a:lnTo>
                      <a:pt x="177" y="79"/>
                    </a:lnTo>
                    <a:lnTo>
                      <a:pt x="178" y="79"/>
                    </a:lnTo>
                    <a:lnTo>
                      <a:pt x="179" y="79"/>
                    </a:lnTo>
                    <a:lnTo>
                      <a:pt x="180" y="79"/>
                    </a:lnTo>
                    <a:lnTo>
                      <a:pt x="180" y="78"/>
                    </a:lnTo>
                    <a:lnTo>
                      <a:pt x="181" y="78"/>
                    </a:lnTo>
                    <a:lnTo>
                      <a:pt x="182" y="78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4" y="77"/>
                    </a:lnTo>
                    <a:lnTo>
                      <a:pt x="185" y="77"/>
                    </a:lnTo>
                    <a:lnTo>
                      <a:pt x="185" y="76"/>
                    </a:lnTo>
                    <a:lnTo>
                      <a:pt x="186" y="76"/>
                    </a:lnTo>
                    <a:lnTo>
                      <a:pt x="187" y="76"/>
                    </a:lnTo>
                    <a:lnTo>
                      <a:pt x="187" y="75"/>
                    </a:lnTo>
                    <a:lnTo>
                      <a:pt x="188" y="75"/>
                    </a:lnTo>
                    <a:lnTo>
                      <a:pt x="189" y="75"/>
                    </a:lnTo>
                    <a:lnTo>
                      <a:pt x="190" y="75"/>
                    </a:lnTo>
                    <a:lnTo>
                      <a:pt x="191" y="75"/>
                    </a:lnTo>
                    <a:lnTo>
                      <a:pt x="192" y="75"/>
                    </a:lnTo>
                    <a:lnTo>
                      <a:pt x="192" y="74"/>
                    </a:lnTo>
                    <a:lnTo>
                      <a:pt x="193" y="74"/>
                    </a:lnTo>
                    <a:lnTo>
                      <a:pt x="194" y="74"/>
                    </a:lnTo>
                    <a:lnTo>
                      <a:pt x="194" y="73"/>
                    </a:lnTo>
                    <a:lnTo>
                      <a:pt x="195" y="73"/>
                    </a:lnTo>
                    <a:lnTo>
                      <a:pt x="196" y="73"/>
                    </a:lnTo>
                    <a:lnTo>
                      <a:pt x="197" y="73"/>
                    </a:lnTo>
                    <a:lnTo>
                      <a:pt x="198" y="73"/>
                    </a:lnTo>
                    <a:lnTo>
                      <a:pt x="199" y="73"/>
                    </a:lnTo>
                    <a:lnTo>
                      <a:pt x="199" y="72"/>
                    </a:lnTo>
                    <a:lnTo>
                      <a:pt x="200" y="72"/>
                    </a:lnTo>
                    <a:lnTo>
                      <a:pt x="201" y="72"/>
                    </a:lnTo>
                    <a:lnTo>
                      <a:pt x="201" y="71"/>
                    </a:lnTo>
                    <a:lnTo>
                      <a:pt x="202" y="71"/>
                    </a:lnTo>
                    <a:lnTo>
                      <a:pt x="203" y="71"/>
                    </a:lnTo>
                    <a:lnTo>
                      <a:pt x="204" y="71"/>
                    </a:lnTo>
                    <a:lnTo>
                      <a:pt x="204" y="70"/>
                    </a:lnTo>
                    <a:lnTo>
                      <a:pt x="205" y="70"/>
                    </a:lnTo>
                    <a:lnTo>
                      <a:pt x="206" y="70"/>
                    </a:lnTo>
                    <a:lnTo>
                      <a:pt x="207" y="70"/>
                    </a:lnTo>
                    <a:lnTo>
                      <a:pt x="208" y="70"/>
                    </a:lnTo>
                    <a:lnTo>
                      <a:pt x="209" y="70"/>
                    </a:lnTo>
                    <a:lnTo>
                      <a:pt x="210" y="70"/>
                    </a:lnTo>
                    <a:lnTo>
                      <a:pt x="211" y="70"/>
                    </a:lnTo>
                    <a:lnTo>
                      <a:pt x="212" y="70"/>
                    </a:lnTo>
                    <a:lnTo>
                      <a:pt x="213" y="70"/>
                    </a:lnTo>
                    <a:lnTo>
                      <a:pt x="214" y="70"/>
                    </a:lnTo>
                    <a:lnTo>
                      <a:pt x="215" y="70"/>
                    </a:lnTo>
                    <a:lnTo>
                      <a:pt x="216" y="70"/>
                    </a:lnTo>
                    <a:lnTo>
                      <a:pt x="216" y="69"/>
                    </a:lnTo>
                    <a:lnTo>
                      <a:pt x="217" y="69"/>
                    </a:lnTo>
                    <a:lnTo>
                      <a:pt x="217" y="68"/>
                    </a:lnTo>
                    <a:lnTo>
                      <a:pt x="218" y="68"/>
                    </a:lnTo>
                    <a:lnTo>
                      <a:pt x="219" y="68"/>
                    </a:lnTo>
                    <a:lnTo>
                      <a:pt x="220" y="68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2" y="67"/>
                    </a:lnTo>
                    <a:lnTo>
                      <a:pt x="223" y="67"/>
                    </a:lnTo>
                    <a:lnTo>
                      <a:pt x="224" y="67"/>
                    </a:lnTo>
                    <a:lnTo>
                      <a:pt x="225" y="67"/>
                    </a:lnTo>
                    <a:lnTo>
                      <a:pt x="226" y="67"/>
                    </a:lnTo>
                    <a:lnTo>
                      <a:pt x="227" y="67"/>
                    </a:lnTo>
                    <a:lnTo>
                      <a:pt x="227" y="66"/>
                    </a:lnTo>
                    <a:lnTo>
                      <a:pt x="228" y="66"/>
                    </a:lnTo>
                    <a:lnTo>
                      <a:pt x="229" y="66"/>
                    </a:lnTo>
                    <a:lnTo>
                      <a:pt x="230" y="66"/>
                    </a:lnTo>
                    <a:lnTo>
                      <a:pt x="231" y="66"/>
                    </a:lnTo>
                    <a:lnTo>
                      <a:pt x="231" y="65"/>
                    </a:lnTo>
                    <a:lnTo>
                      <a:pt x="232" y="65"/>
                    </a:lnTo>
                    <a:lnTo>
                      <a:pt x="233" y="65"/>
                    </a:lnTo>
                    <a:lnTo>
                      <a:pt x="233" y="64"/>
                    </a:lnTo>
                    <a:lnTo>
                      <a:pt x="234" y="64"/>
                    </a:lnTo>
                    <a:lnTo>
                      <a:pt x="235" y="64"/>
                    </a:lnTo>
                    <a:lnTo>
                      <a:pt x="236" y="64"/>
                    </a:lnTo>
                    <a:lnTo>
                      <a:pt x="237" y="64"/>
                    </a:lnTo>
                    <a:lnTo>
                      <a:pt x="238" y="64"/>
                    </a:lnTo>
                    <a:lnTo>
                      <a:pt x="239" y="64"/>
                    </a:lnTo>
                    <a:lnTo>
                      <a:pt x="240" y="64"/>
                    </a:lnTo>
                    <a:lnTo>
                      <a:pt x="240" y="63"/>
                    </a:lnTo>
                    <a:lnTo>
                      <a:pt x="241" y="63"/>
                    </a:lnTo>
                    <a:lnTo>
                      <a:pt x="242" y="63"/>
                    </a:lnTo>
                    <a:lnTo>
                      <a:pt x="243" y="63"/>
                    </a:lnTo>
                    <a:lnTo>
                      <a:pt x="244" y="63"/>
                    </a:lnTo>
                    <a:lnTo>
                      <a:pt x="244" y="62"/>
                    </a:lnTo>
                    <a:lnTo>
                      <a:pt x="245" y="62"/>
                    </a:lnTo>
                    <a:lnTo>
                      <a:pt x="245" y="61"/>
                    </a:lnTo>
                    <a:lnTo>
                      <a:pt x="246" y="61"/>
                    </a:lnTo>
                    <a:lnTo>
                      <a:pt x="247" y="61"/>
                    </a:lnTo>
                    <a:lnTo>
                      <a:pt x="247" y="60"/>
                    </a:lnTo>
                    <a:lnTo>
                      <a:pt x="247" y="59"/>
                    </a:lnTo>
                    <a:lnTo>
                      <a:pt x="248" y="59"/>
                    </a:lnTo>
                    <a:lnTo>
                      <a:pt x="249" y="59"/>
                    </a:lnTo>
                    <a:lnTo>
                      <a:pt x="250" y="59"/>
                    </a:lnTo>
                    <a:lnTo>
                      <a:pt x="251" y="59"/>
                    </a:lnTo>
                    <a:lnTo>
                      <a:pt x="252" y="59"/>
                    </a:lnTo>
                    <a:lnTo>
                      <a:pt x="253" y="59"/>
                    </a:lnTo>
                    <a:lnTo>
                      <a:pt x="254" y="59"/>
                    </a:lnTo>
                    <a:lnTo>
                      <a:pt x="255" y="59"/>
                    </a:lnTo>
                    <a:lnTo>
                      <a:pt x="255" y="58"/>
                    </a:lnTo>
                    <a:lnTo>
                      <a:pt x="256" y="58"/>
                    </a:lnTo>
                    <a:lnTo>
                      <a:pt x="257" y="58"/>
                    </a:lnTo>
                    <a:lnTo>
                      <a:pt x="258" y="58"/>
                    </a:lnTo>
                    <a:lnTo>
                      <a:pt x="258" y="57"/>
                    </a:lnTo>
                    <a:lnTo>
                      <a:pt x="259" y="57"/>
                    </a:lnTo>
                    <a:lnTo>
                      <a:pt x="260" y="57"/>
                    </a:lnTo>
                    <a:lnTo>
                      <a:pt x="261" y="57"/>
                    </a:lnTo>
                    <a:lnTo>
                      <a:pt x="262" y="57"/>
                    </a:lnTo>
                    <a:lnTo>
                      <a:pt x="262" y="56"/>
                    </a:lnTo>
                    <a:lnTo>
                      <a:pt x="263" y="56"/>
                    </a:lnTo>
                    <a:lnTo>
                      <a:pt x="264" y="56"/>
                    </a:lnTo>
                    <a:lnTo>
                      <a:pt x="265" y="56"/>
                    </a:lnTo>
                    <a:lnTo>
                      <a:pt x="266" y="56"/>
                    </a:lnTo>
                    <a:lnTo>
                      <a:pt x="266" y="55"/>
                    </a:lnTo>
                    <a:lnTo>
                      <a:pt x="267" y="55"/>
                    </a:lnTo>
                    <a:lnTo>
                      <a:pt x="268" y="55"/>
                    </a:lnTo>
                    <a:lnTo>
                      <a:pt x="268" y="54"/>
                    </a:lnTo>
                    <a:lnTo>
                      <a:pt x="268" y="53"/>
                    </a:lnTo>
                    <a:lnTo>
                      <a:pt x="269" y="53"/>
                    </a:lnTo>
                    <a:lnTo>
                      <a:pt x="269" y="52"/>
                    </a:lnTo>
                    <a:lnTo>
                      <a:pt x="270" y="52"/>
                    </a:lnTo>
                    <a:lnTo>
                      <a:pt x="271" y="52"/>
                    </a:lnTo>
                    <a:lnTo>
                      <a:pt x="271" y="51"/>
                    </a:lnTo>
                    <a:lnTo>
                      <a:pt x="272" y="51"/>
                    </a:lnTo>
                    <a:lnTo>
                      <a:pt x="273" y="51"/>
                    </a:lnTo>
                    <a:lnTo>
                      <a:pt x="274" y="51"/>
                    </a:lnTo>
                    <a:lnTo>
                      <a:pt x="275" y="51"/>
                    </a:lnTo>
                    <a:lnTo>
                      <a:pt x="275" y="50"/>
                    </a:lnTo>
                    <a:lnTo>
                      <a:pt x="276" y="50"/>
                    </a:lnTo>
                    <a:lnTo>
                      <a:pt x="276" y="49"/>
                    </a:lnTo>
                    <a:lnTo>
                      <a:pt x="277" y="49"/>
                    </a:lnTo>
                    <a:lnTo>
                      <a:pt x="278" y="49"/>
                    </a:lnTo>
                    <a:lnTo>
                      <a:pt x="279" y="49"/>
                    </a:lnTo>
                    <a:lnTo>
                      <a:pt x="279" y="48"/>
                    </a:lnTo>
                    <a:lnTo>
                      <a:pt x="280" y="48"/>
                    </a:lnTo>
                    <a:lnTo>
                      <a:pt x="280" y="47"/>
                    </a:lnTo>
                    <a:lnTo>
                      <a:pt x="281" y="47"/>
                    </a:lnTo>
                    <a:lnTo>
                      <a:pt x="282" y="47"/>
                    </a:lnTo>
                    <a:lnTo>
                      <a:pt x="282" y="46"/>
                    </a:lnTo>
                    <a:lnTo>
                      <a:pt x="283" y="46"/>
                    </a:lnTo>
                    <a:lnTo>
                      <a:pt x="284" y="46"/>
                    </a:lnTo>
                    <a:lnTo>
                      <a:pt x="285" y="46"/>
                    </a:lnTo>
                    <a:lnTo>
                      <a:pt x="286" y="46"/>
                    </a:lnTo>
                    <a:lnTo>
                      <a:pt x="287" y="46"/>
                    </a:lnTo>
                    <a:lnTo>
                      <a:pt x="287" y="45"/>
                    </a:lnTo>
                    <a:lnTo>
                      <a:pt x="288" y="45"/>
                    </a:lnTo>
                    <a:lnTo>
                      <a:pt x="289" y="45"/>
                    </a:lnTo>
                    <a:lnTo>
                      <a:pt x="289" y="44"/>
                    </a:lnTo>
                    <a:lnTo>
                      <a:pt x="290" y="44"/>
                    </a:lnTo>
                    <a:lnTo>
                      <a:pt x="290" y="43"/>
                    </a:lnTo>
                    <a:lnTo>
                      <a:pt x="291" y="43"/>
                    </a:lnTo>
                    <a:lnTo>
                      <a:pt x="291" y="42"/>
                    </a:lnTo>
                    <a:lnTo>
                      <a:pt x="292" y="42"/>
                    </a:lnTo>
                    <a:lnTo>
                      <a:pt x="293" y="42"/>
                    </a:lnTo>
                    <a:lnTo>
                      <a:pt x="294" y="42"/>
                    </a:lnTo>
                    <a:lnTo>
                      <a:pt x="295" y="42"/>
                    </a:lnTo>
                    <a:lnTo>
                      <a:pt x="296" y="42"/>
                    </a:lnTo>
                    <a:lnTo>
                      <a:pt x="296" y="41"/>
                    </a:lnTo>
                    <a:lnTo>
                      <a:pt x="297" y="41"/>
                    </a:lnTo>
                    <a:lnTo>
                      <a:pt x="298" y="41"/>
                    </a:lnTo>
                    <a:lnTo>
                      <a:pt x="298" y="40"/>
                    </a:lnTo>
                    <a:lnTo>
                      <a:pt x="299" y="40"/>
                    </a:lnTo>
                    <a:lnTo>
                      <a:pt x="300" y="40"/>
                    </a:lnTo>
                    <a:lnTo>
                      <a:pt x="301" y="40"/>
                    </a:lnTo>
                    <a:lnTo>
                      <a:pt x="301" y="39"/>
                    </a:lnTo>
                    <a:lnTo>
                      <a:pt x="302" y="39"/>
                    </a:lnTo>
                    <a:lnTo>
                      <a:pt x="303" y="39"/>
                    </a:lnTo>
                    <a:lnTo>
                      <a:pt x="304" y="39"/>
                    </a:lnTo>
                    <a:lnTo>
                      <a:pt x="304" y="38"/>
                    </a:lnTo>
                    <a:lnTo>
                      <a:pt x="305" y="38"/>
                    </a:lnTo>
                    <a:lnTo>
                      <a:pt x="306" y="38"/>
                    </a:lnTo>
                    <a:lnTo>
                      <a:pt x="306" y="37"/>
                    </a:lnTo>
                    <a:lnTo>
                      <a:pt x="307" y="37"/>
                    </a:lnTo>
                    <a:lnTo>
                      <a:pt x="308" y="37"/>
                    </a:lnTo>
                    <a:lnTo>
                      <a:pt x="309" y="37"/>
                    </a:lnTo>
                    <a:lnTo>
                      <a:pt x="310" y="37"/>
                    </a:lnTo>
                    <a:lnTo>
                      <a:pt x="311" y="37"/>
                    </a:lnTo>
                    <a:lnTo>
                      <a:pt x="312" y="37"/>
                    </a:lnTo>
                    <a:lnTo>
                      <a:pt x="313" y="37"/>
                    </a:lnTo>
                    <a:lnTo>
                      <a:pt x="314" y="37"/>
                    </a:lnTo>
                    <a:lnTo>
                      <a:pt x="314" y="36"/>
                    </a:lnTo>
                    <a:lnTo>
                      <a:pt x="315" y="36"/>
                    </a:lnTo>
                    <a:lnTo>
                      <a:pt x="316" y="36"/>
                    </a:lnTo>
                    <a:lnTo>
                      <a:pt x="317" y="36"/>
                    </a:lnTo>
                    <a:lnTo>
                      <a:pt x="318" y="36"/>
                    </a:lnTo>
                    <a:lnTo>
                      <a:pt x="319" y="36"/>
                    </a:lnTo>
                    <a:lnTo>
                      <a:pt x="320" y="36"/>
                    </a:lnTo>
                    <a:lnTo>
                      <a:pt x="320" y="35"/>
                    </a:lnTo>
                    <a:lnTo>
                      <a:pt x="321" y="35"/>
                    </a:lnTo>
                    <a:lnTo>
                      <a:pt x="322" y="35"/>
                    </a:lnTo>
                    <a:lnTo>
                      <a:pt x="323" y="35"/>
                    </a:lnTo>
                    <a:lnTo>
                      <a:pt x="324" y="35"/>
                    </a:lnTo>
                    <a:lnTo>
                      <a:pt x="324" y="34"/>
                    </a:lnTo>
                    <a:lnTo>
                      <a:pt x="325" y="34"/>
                    </a:lnTo>
                    <a:lnTo>
                      <a:pt x="326" y="34"/>
                    </a:lnTo>
                    <a:lnTo>
                      <a:pt x="327" y="34"/>
                    </a:lnTo>
                    <a:lnTo>
                      <a:pt x="328" y="34"/>
                    </a:lnTo>
                    <a:lnTo>
                      <a:pt x="329" y="34"/>
                    </a:lnTo>
                    <a:lnTo>
                      <a:pt x="330" y="34"/>
                    </a:lnTo>
                    <a:lnTo>
                      <a:pt x="331" y="34"/>
                    </a:lnTo>
                    <a:lnTo>
                      <a:pt x="332" y="34"/>
                    </a:lnTo>
                    <a:lnTo>
                      <a:pt x="332" y="33"/>
                    </a:lnTo>
                    <a:lnTo>
                      <a:pt x="332" y="32"/>
                    </a:lnTo>
                    <a:lnTo>
                      <a:pt x="333" y="32"/>
                    </a:lnTo>
                    <a:lnTo>
                      <a:pt x="334" y="32"/>
                    </a:lnTo>
                    <a:lnTo>
                      <a:pt x="335" y="32"/>
                    </a:lnTo>
                    <a:lnTo>
                      <a:pt x="336" y="32"/>
                    </a:lnTo>
                    <a:lnTo>
                      <a:pt x="337" y="32"/>
                    </a:lnTo>
                    <a:lnTo>
                      <a:pt x="338" y="32"/>
                    </a:lnTo>
                    <a:lnTo>
                      <a:pt x="339" y="32"/>
                    </a:lnTo>
                    <a:lnTo>
                      <a:pt x="340" y="32"/>
                    </a:lnTo>
                    <a:lnTo>
                      <a:pt x="341" y="32"/>
                    </a:lnTo>
                    <a:lnTo>
                      <a:pt x="341" y="31"/>
                    </a:lnTo>
                    <a:lnTo>
                      <a:pt x="342" y="31"/>
                    </a:lnTo>
                    <a:lnTo>
                      <a:pt x="343" y="31"/>
                    </a:lnTo>
                    <a:lnTo>
                      <a:pt x="344" y="31"/>
                    </a:lnTo>
                    <a:lnTo>
                      <a:pt x="344" y="30"/>
                    </a:lnTo>
                    <a:lnTo>
                      <a:pt x="345" y="30"/>
                    </a:lnTo>
                    <a:lnTo>
                      <a:pt x="346" y="30"/>
                    </a:lnTo>
                    <a:lnTo>
                      <a:pt x="347" y="30"/>
                    </a:lnTo>
                    <a:lnTo>
                      <a:pt x="347" y="29"/>
                    </a:lnTo>
                    <a:lnTo>
                      <a:pt x="348" y="29"/>
                    </a:lnTo>
                    <a:lnTo>
                      <a:pt x="349" y="29"/>
                    </a:lnTo>
                    <a:lnTo>
                      <a:pt x="350" y="29"/>
                    </a:lnTo>
                    <a:lnTo>
                      <a:pt x="350" y="28"/>
                    </a:lnTo>
                    <a:lnTo>
                      <a:pt x="352" y="28"/>
                    </a:lnTo>
                    <a:lnTo>
                      <a:pt x="352" y="27"/>
                    </a:lnTo>
                    <a:lnTo>
                      <a:pt x="353" y="27"/>
                    </a:lnTo>
                    <a:lnTo>
                      <a:pt x="353" y="26"/>
                    </a:lnTo>
                    <a:lnTo>
                      <a:pt x="354" y="26"/>
                    </a:lnTo>
                    <a:lnTo>
                      <a:pt x="354" y="25"/>
                    </a:lnTo>
                    <a:lnTo>
                      <a:pt x="355" y="25"/>
                    </a:lnTo>
                    <a:lnTo>
                      <a:pt x="356" y="25"/>
                    </a:lnTo>
                    <a:lnTo>
                      <a:pt x="357" y="25"/>
                    </a:lnTo>
                    <a:lnTo>
                      <a:pt x="358" y="25"/>
                    </a:lnTo>
                    <a:lnTo>
                      <a:pt x="359" y="25"/>
                    </a:lnTo>
                    <a:lnTo>
                      <a:pt x="360" y="25"/>
                    </a:lnTo>
                    <a:lnTo>
                      <a:pt x="361" y="25"/>
                    </a:lnTo>
                    <a:lnTo>
                      <a:pt x="361" y="24"/>
                    </a:lnTo>
                    <a:lnTo>
                      <a:pt x="362" y="24"/>
                    </a:lnTo>
                    <a:lnTo>
                      <a:pt x="363" y="24"/>
                    </a:lnTo>
                    <a:lnTo>
                      <a:pt x="364" y="24"/>
                    </a:lnTo>
                    <a:lnTo>
                      <a:pt x="365" y="24"/>
                    </a:lnTo>
                    <a:lnTo>
                      <a:pt x="366" y="24"/>
                    </a:lnTo>
                    <a:lnTo>
                      <a:pt x="367" y="24"/>
                    </a:lnTo>
                    <a:lnTo>
                      <a:pt x="368" y="24"/>
                    </a:lnTo>
                    <a:lnTo>
                      <a:pt x="369" y="24"/>
                    </a:lnTo>
                    <a:lnTo>
                      <a:pt x="370" y="24"/>
                    </a:lnTo>
                    <a:lnTo>
                      <a:pt x="370" y="23"/>
                    </a:lnTo>
                    <a:lnTo>
                      <a:pt x="371" y="23"/>
                    </a:lnTo>
                    <a:lnTo>
                      <a:pt x="371" y="22"/>
                    </a:lnTo>
                    <a:lnTo>
                      <a:pt x="372" y="22"/>
                    </a:lnTo>
                    <a:lnTo>
                      <a:pt x="373" y="22"/>
                    </a:lnTo>
                    <a:lnTo>
                      <a:pt x="374" y="22"/>
                    </a:lnTo>
                    <a:lnTo>
                      <a:pt x="375" y="22"/>
                    </a:lnTo>
                    <a:lnTo>
                      <a:pt x="376" y="22"/>
                    </a:lnTo>
                    <a:lnTo>
                      <a:pt x="377" y="22"/>
                    </a:lnTo>
                    <a:lnTo>
                      <a:pt x="378" y="22"/>
                    </a:lnTo>
                    <a:lnTo>
                      <a:pt x="379" y="22"/>
                    </a:lnTo>
                    <a:lnTo>
                      <a:pt x="380" y="22"/>
                    </a:lnTo>
                    <a:lnTo>
                      <a:pt x="380" y="21"/>
                    </a:lnTo>
                    <a:lnTo>
                      <a:pt x="381" y="21"/>
                    </a:lnTo>
                    <a:lnTo>
                      <a:pt x="381" y="20"/>
                    </a:lnTo>
                    <a:lnTo>
                      <a:pt x="382" y="20"/>
                    </a:lnTo>
                    <a:lnTo>
                      <a:pt x="383" y="20"/>
                    </a:lnTo>
                    <a:lnTo>
                      <a:pt x="383" y="19"/>
                    </a:lnTo>
                    <a:lnTo>
                      <a:pt x="384" y="19"/>
                    </a:lnTo>
                    <a:lnTo>
                      <a:pt x="384" y="18"/>
                    </a:lnTo>
                    <a:lnTo>
                      <a:pt x="385" y="18"/>
                    </a:lnTo>
                    <a:lnTo>
                      <a:pt x="386" y="18"/>
                    </a:lnTo>
                    <a:lnTo>
                      <a:pt x="386" y="17"/>
                    </a:lnTo>
                    <a:lnTo>
                      <a:pt x="387" y="17"/>
                    </a:lnTo>
                    <a:lnTo>
                      <a:pt x="388" y="17"/>
                    </a:lnTo>
                    <a:lnTo>
                      <a:pt x="389" y="17"/>
                    </a:lnTo>
                    <a:lnTo>
                      <a:pt x="390" y="17"/>
                    </a:lnTo>
                    <a:lnTo>
                      <a:pt x="390" y="16"/>
                    </a:lnTo>
                    <a:lnTo>
                      <a:pt x="391" y="16"/>
                    </a:lnTo>
                    <a:lnTo>
                      <a:pt x="392" y="16"/>
                    </a:lnTo>
                    <a:lnTo>
                      <a:pt x="393" y="16"/>
                    </a:lnTo>
                    <a:lnTo>
                      <a:pt x="394" y="16"/>
                    </a:lnTo>
                    <a:lnTo>
                      <a:pt x="395" y="16"/>
                    </a:lnTo>
                    <a:lnTo>
                      <a:pt x="396" y="16"/>
                    </a:lnTo>
                    <a:lnTo>
                      <a:pt x="397" y="16"/>
                    </a:lnTo>
                    <a:lnTo>
                      <a:pt x="398" y="16"/>
                    </a:lnTo>
                    <a:lnTo>
                      <a:pt x="399" y="16"/>
                    </a:lnTo>
                    <a:lnTo>
                      <a:pt x="399" y="15"/>
                    </a:lnTo>
                    <a:lnTo>
                      <a:pt x="400" y="15"/>
                    </a:lnTo>
                    <a:lnTo>
                      <a:pt x="400" y="14"/>
                    </a:lnTo>
                    <a:lnTo>
                      <a:pt x="401" y="14"/>
                    </a:lnTo>
                    <a:lnTo>
                      <a:pt x="401" y="13"/>
                    </a:lnTo>
                    <a:lnTo>
                      <a:pt x="402" y="13"/>
                    </a:lnTo>
                    <a:lnTo>
                      <a:pt x="403" y="13"/>
                    </a:lnTo>
                    <a:lnTo>
                      <a:pt x="404" y="13"/>
                    </a:lnTo>
                    <a:lnTo>
                      <a:pt x="405" y="13"/>
                    </a:lnTo>
                    <a:lnTo>
                      <a:pt x="406" y="13"/>
                    </a:lnTo>
                    <a:lnTo>
                      <a:pt x="407" y="13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10" y="13"/>
                    </a:lnTo>
                    <a:lnTo>
                      <a:pt x="411" y="13"/>
                    </a:lnTo>
                    <a:lnTo>
                      <a:pt x="411" y="12"/>
                    </a:lnTo>
                    <a:lnTo>
                      <a:pt x="412" y="12"/>
                    </a:lnTo>
                    <a:lnTo>
                      <a:pt x="412" y="11"/>
                    </a:lnTo>
                    <a:lnTo>
                      <a:pt x="412" y="10"/>
                    </a:lnTo>
                    <a:lnTo>
                      <a:pt x="413" y="10"/>
                    </a:lnTo>
                    <a:lnTo>
                      <a:pt x="414" y="10"/>
                    </a:lnTo>
                    <a:lnTo>
                      <a:pt x="415" y="10"/>
                    </a:lnTo>
                    <a:lnTo>
                      <a:pt x="416" y="10"/>
                    </a:lnTo>
                    <a:lnTo>
                      <a:pt x="416" y="8"/>
                    </a:lnTo>
                    <a:lnTo>
                      <a:pt x="417" y="8"/>
                    </a:lnTo>
                    <a:lnTo>
                      <a:pt x="418" y="8"/>
                    </a:lnTo>
                    <a:lnTo>
                      <a:pt x="419" y="8"/>
                    </a:lnTo>
                    <a:lnTo>
                      <a:pt x="419" y="7"/>
                    </a:lnTo>
                    <a:lnTo>
                      <a:pt x="420" y="7"/>
                    </a:lnTo>
                    <a:lnTo>
                      <a:pt x="421" y="7"/>
                    </a:lnTo>
                    <a:lnTo>
                      <a:pt x="422" y="7"/>
                    </a:lnTo>
                    <a:lnTo>
                      <a:pt x="423" y="7"/>
                    </a:lnTo>
                    <a:lnTo>
                      <a:pt x="424" y="7"/>
                    </a:lnTo>
                    <a:lnTo>
                      <a:pt x="425" y="7"/>
                    </a:lnTo>
                    <a:lnTo>
                      <a:pt x="425" y="6"/>
                    </a:lnTo>
                    <a:lnTo>
                      <a:pt x="426" y="6"/>
                    </a:lnTo>
                    <a:lnTo>
                      <a:pt x="427" y="6"/>
                    </a:lnTo>
                    <a:lnTo>
                      <a:pt x="428" y="6"/>
                    </a:lnTo>
                    <a:lnTo>
                      <a:pt x="429" y="6"/>
                    </a:lnTo>
                    <a:lnTo>
                      <a:pt x="430" y="6"/>
                    </a:lnTo>
                    <a:lnTo>
                      <a:pt x="431" y="6"/>
                    </a:lnTo>
                    <a:lnTo>
                      <a:pt x="432" y="6"/>
                    </a:lnTo>
                    <a:lnTo>
                      <a:pt x="432" y="4"/>
                    </a:lnTo>
                    <a:lnTo>
                      <a:pt x="433" y="4"/>
                    </a:lnTo>
                    <a:lnTo>
                      <a:pt x="433" y="3"/>
                    </a:lnTo>
                    <a:lnTo>
                      <a:pt x="434" y="3"/>
                    </a:lnTo>
                    <a:lnTo>
                      <a:pt x="435" y="3"/>
                    </a:lnTo>
                    <a:lnTo>
                      <a:pt x="436" y="3"/>
                    </a:lnTo>
                    <a:lnTo>
                      <a:pt x="437" y="3"/>
                    </a:lnTo>
                    <a:lnTo>
                      <a:pt x="438" y="3"/>
                    </a:lnTo>
                    <a:lnTo>
                      <a:pt x="439" y="3"/>
                    </a:lnTo>
                    <a:lnTo>
                      <a:pt x="439" y="1"/>
                    </a:lnTo>
                    <a:lnTo>
                      <a:pt x="440" y="1"/>
                    </a:lnTo>
                    <a:lnTo>
                      <a:pt x="440" y="0"/>
                    </a:lnTo>
                    <a:lnTo>
                      <a:pt x="441" y="0"/>
                    </a:lnTo>
                  </a:path>
                </a:pathLst>
              </a:custGeom>
              <a:noFill/>
              <a:ln w="9">
                <a:solidFill>
                  <a:srgbClr val="90353B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1220239" y="4804499"/>
                <a:ext cx="2219998" cy="1001370"/>
              </a:xfrm>
              <a:custGeom>
                <a:avLst/>
                <a:gdLst>
                  <a:gd name="T0" fmla="*/ 2147483647 w 439"/>
                  <a:gd name="T1" fmla="*/ 2147483647 h 172"/>
                  <a:gd name="T2" fmla="*/ 2147483647 w 439"/>
                  <a:gd name="T3" fmla="*/ 2147483647 h 172"/>
                  <a:gd name="T4" fmla="*/ 2147483647 w 439"/>
                  <a:gd name="T5" fmla="*/ 2147483647 h 172"/>
                  <a:gd name="T6" fmla="*/ 2147483647 w 439"/>
                  <a:gd name="T7" fmla="*/ 2147483647 h 172"/>
                  <a:gd name="T8" fmla="*/ 2147483647 w 439"/>
                  <a:gd name="T9" fmla="*/ 2147483647 h 172"/>
                  <a:gd name="T10" fmla="*/ 2147483647 w 439"/>
                  <a:gd name="T11" fmla="*/ 2147483647 h 172"/>
                  <a:gd name="T12" fmla="*/ 2147483647 w 439"/>
                  <a:gd name="T13" fmla="*/ 2147483647 h 172"/>
                  <a:gd name="T14" fmla="*/ 2147483647 w 439"/>
                  <a:gd name="T15" fmla="*/ 2147483647 h 172"/>
                  <a:gd name="T16" fmla="*/ 2147483647 w 439"/>
                  <a:gd name="T17" fmla="*/ 2147483647 h 172"/>
                  <a:gd name="T18" fmla="*/ 2147483647 w 439"/>
                  <a:gd name="T19" fmla="*/ 2147483647 h 172"/>
                  <a:gd name="T20" fmla="*/ 2147483647 w 439"/>
                  <a:gd name="T21" fmla="*/ 2147483647 h 172"/>
                  <a:gd name="T22" fmla="*/ 2147483647 w 439"/>
                  <a:gd name="T23" fmla="*/ 2147483647 h 172"/>
                  <a:gd name="T24" fmla="*/ 2147483647 w 439"/>
                  <a:gd name="T25" fmla="*/ 2147483647 h 172"/>
                  <a:gd name="T26" fmla="*/ 2147483647 w 439"/>
                  <a:gd name="T27" fmla="*/ 2147483647 h 172"/>
                  <a:gd name="T28" fmla="*/ 2147483647 w 439"/>
                  <a:gd name="T29" fmla="*/ 2147483647 h 172"/>
                  <a:gd name="T30" fmla="*/ 2147483647 w 439"/>
                  <a:gd name="T31" fmla="*/ 2147483647 h 172"/>
                  <a:gd name="T32" fmla="*/ 2147483647 w 439"/>
                  <a:gd name="T33" fmla="*/ 2147483647 h 172"/>
                  <a:gd name="T34" fmla="*/ 2147483647 w 439"/>
                  <a:gd name="T35" fmla="*/ 2147483647 h 172"/>
                  <a:gd name="T36" fmla="*/ 2147483647 w 439"/>
                  <a:gd name="T37" fmla="*/ 2147483647 h 172"/>
                  <a:gd name="T38" fmla="*/ 2147483647 w 439"/>
                  <a:gd name="T39" fmla="*/ 2147483647 h 172"/>
                  <a:gd name="T40" fmla="*/ 2147483647 w 439"/>
                  <a:gd name="T41" fmla="*/ 2147483647 h 172"/>
                  <a:gd name="T42" fmla="*/ 2147483647 w 439"/>
                  <a:gd name="T43" fmla="*/ 2147483647 h 172"/>
                  <a:gd name="T44" fmla="*/ 2147483647 w 439"/>
                  <a:gd name="T45" fmla="*/ 2147483647 h 172"/>
                  <a:gd name="T46" fmla="*/ 2147483647 w 439"/>
                  <a:gd name="T47" fmla="*/ 2147483647 h 172"/>
                  <a:gd name="T48" fmla="*/ 2147483647 w 439"/>
                  <a:gd name="T49" fmla="*/ 2147483647 h 172"/>
                  <a:gd name="T50" fmla="*/ 2147483647 w 439"/>
                  <a:gd name="T51" fmla="*/ 2147483647 h 172"/>
                  <a:gd name="T52" fmla="*/ 2147483647 w 439"/>
                  <a:gd name="T53" fmla="*/ 2147483647 h 172"/>
                  <a:gd name="T54" fmla="*/ 2147483647 w 439"/>
                  <a:gd name="T55" fmla="*/ 2147483647 h 172"/>
                  <a:gd name="T56" fmla="*/ 2147483647 w 439"/>
                  <a:gd name="T57" fmla="*/ 2147483647 h 172"/>
                  <a:gd name="T58" fmla="*/ 2147483647 w 439"/>
                  <a:gd name="T59" fmla="*/ 2147483647 h 172"/>
                  <a:gd name="T60" fmla="*/ 2147483647 w 439"/>
                  <a:gd name="T61" fmla="*/ 2147483647 h 172"/>
                  <a:gd name="T62" fmla="*/ 2147483647 w 439"/>
                  <a:gd name="T63" fmla="*/ 2147483647 h 172"/>
                  <a:gd name="T64" fmla="*/ 2147483647 w 439"/>
                  <a:gd name="T65" fmla="*/ 2147483647 h 172"/>
                  <a:gd name="T66" fmla="*/ 2147483647 w 439"/>
                  <a:gd name="T67" fmla="*/ 2147483647 h 172"/>
                  <a:gd name="T68" fmla="*/ 2147483647 w 439"/>
                  <a:gd name="T69" fmla="*/ 2147483647 h 172"/>
                  <a:gd name="T70" fmla="*/ 2147483647 w 439"/>
                  <a:gd name="T71" fmla="*/ 2147483647 h 172"/>
                  <a:gd name="T72" fmla="*/ 2147483647 w 439"/>
                  <a:gd name="T73" fmla="*/ 2147483647 h 172"/>
                  <a:gd name="T74" fmla="*/ 2147483647 w 439"/>
                  <a:gd name="T75" fmla="*/ 2147483647 h 172"/>
                  <a:gd name="T76" fmla="*/ 2147483647 w 439"/>
                  <a:gd name="T77" fmla="*/ 2147483647 h 172"/>
                  <a:gd name="T78" fmla="*/ 2147483647 w 439"/>
                  <a:gd name="T79" fmla="*/ 2147483647 h 172"/>
                  <a:gd name="T80" fmla="*/ 2147483647 w 439"/>
                  <a:gd name="T81" fmla="*/ 2147483647 h 172"/>
                  <a:gd name="T82" fmla="*/ 2147483647 w 439"/>
                  <a:gd name="T83" fmla="*/ 2147483647 h 172"/>
                  <a:gd name="T84" fmla="*/ 2147483647 w 439"/>
                  <a:gd name="T85" fmla="*/ 2147483647 h 172"/>
                  <a:gd name="T86" fmla="*/ 2147483647 w 439"/>
                  <a:gd name="T87" fmla="*/ 2147483647 h 172"/>
                  <a:gd name="T88" fmla="*/ 2147483647 w 439"/>
                  <a:gd name="T89" fmla="*/ 2147483647 h 172"/>
                  <a:gd name="T90" fmla="*/ 2147483647 w 439"/>
                  <a:gd name="T91" fmla="*/ 2147483647 h 172"/>
                  <a:gd name="T92" fmla="*/ 2147483647 w 439"/>
                  <a:gd name="T93" fmla="*/ 2147483647 h 172"/>
                  <a:gd name="T94" fmla="*/ 2147483647 w 439"/>
                  <a:gd name="T95" fmla="*/ 2147483647 h 172"/>
                  <a:gd name="T96" fmla="*/ 2147483647 w 439"/>
                  <a:gd name="T97" fmla="*/ 2147483647 h 172"/>
                  <a:gd name="T98" fmla="*/ 2147483647 w 439"/>
                  <a:gd name="T99" fmla="*/ 2147483647 h 172"/>
                  <a:gd name="T100" fmla="*/ 2147483647 w 439"/>
                  <a:gd name="T101" fmla="*/ 2147483647 h 172"/>
                  <a:gd name="T102" fmla="*/ 2147483647 w 439"/>
                  <a:gd name="T103" fmla="*/ 2147483647 h 172"/>
                  <a:gd name="T104" fmla="*/ 2147483647 w 439"/>
                  <a:gd name="T105" fmla="*/ 2147483647 h 172"/>
                  <a:gd name="T106" fmla="*/ 2147483647 w 439"/>
                  <a:gd name="T107" fmla="*/ 2147483647 h 172"/>
                  <a:gd name="T108" fmla="*/ 2147483647 w 439"/>
                  <a:gd name="T109" fmla="*/ 2147483647 h 172"/>
                  <a:gd name="T110" fmla="*/ 2147483647 w 439"/>
                  <a:gd name="T111" fmla="*/ 2147483647 h 172"/>
                  <a:gd name="T112" fmla="*/ 2147483647 w 439"/>
                  <a:gd name="T113" fmla="*/ 2147483647 h 172"/>
                  <a:gd name="T114" fmla="*/ 2147483647 w 439"/>
                  <a:gd name="T115" fmla="*/ 2147483647 h 172"/>
                  <a:gd name="T116" fmla="*/ 2147483647 w 439"/>
                  <a:gd name="T117" fmla="*/ 0 h 172"/>
                  <a:gd name="T118" fmla="*/ 2147483647 w 439"/>
                  <a:gd name="T119" fmla="*/ 0 h 172"/>
                  <a:gd name="T120" fmla="*/ 2147483647 w 439"/>
                  <a:gd name="T121" fmla="*/ 0 h 172"/>
                  <a:gd name="T122" fmla="*/ 2147483647 w 439"/>
                  <a:gd name="T123" fmla="*/ 0 h 172"/>
                  <a:gd name="T124" fmla="*/ 2147483647 w 439"/>
                  <a:gd name="T125" fmla="*/ 0 h 17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39"/>
                  <a:gd name="T190" fmla="*/ 0 h 172"/>
                  <a:gd name="T191" fmla="*/ 439 w 439"/>
                  <a:gd name="T192" fmla="*/ 172 h 17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39" h="172">
                    <a:moveTo>
                      <a:pt x="0" y="172"/>
                    </a:moveTo>
                    <a:lnTo>
                      <a:pt x="0" y="172"/>
                    </a:lnTo>
                    <a:lnTo>
                      <a:pt x="0" y="171"/>
                    </a:lnTo>
                    <a:lnTo>
                      <a:pt x="0" y="170"/>
                    </a:lnTo>
                    <a:lnTo>
                      <a:pt x="0" y="169"/>
                    </a:lnTo>
                    <a:lnTo>
                      <a:pt x="1" y="169"/>
                    </a:lnTo>
                    <a:lnTo>
                      <a:pt x="2" y="169"/>
                    </a:lnTo>
                    <a:lnTo>
                      <a:pt x="2" y="168"/>
                    </a:lnTo>
                    <a:lnTo>
                      <a:pt x="2" y="167"/>
                    </a:lnTo>
                    <a:lnTo>
                      <a:pt x="3" y="167"/>
                    </a:lnTo>
                    <a:lnTo>
                      <a:pt x="3" y="166"/>
                    </a:lnTo>
                    <a:lnTo>
                      <a:pt x="3" y="165"/>
                    </a:lnTo>
                    <a:lnTo>
                      <a:pt x="4" y="165"/>
                    </a:lnTo>
                    <a:lnTo>
                      <a:pt x="5" y="165"/>
                    </a:lnTo>
                    <a:lnTo>
                      <a:pt x="5" y="164"/>
                    </a:lnTo>
                    <a:lnTo>
                      <a:pt x="6" y="164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2"/>
                    </a:lnTo>
                    <a:lnTo>
                      <a:pt x="8" y="162"/>
                    </a:lnTo>
                    <a:lnTo>
                      <a:pt x="8" y="161"/>
                    </a:lnTo>
                    <a:lnTo>
                      <a:pt x="9" y="161"/>
                    </a:lnTo>
                    <a:lnTo>
                      <a:pt x="10" y="161"/>
                    </a:lnTo>
                    <a:lnTo>
                      <a:pt x="10" y="160"/>
                    </a:lnTo>
                    <a:lnTo>
                      <a:pt x="11" y="160"/>
                    </a:lnTo>
                    <a:lnTo>
                      <a:pt x="11" y="159"/>
                    </a:lnTo>
                    <a:lnTo>
                      <a:pt x="11" y="158"/>
                    </a:lnTo>
                    <a:lnTo>
                      <a:pt x="12" y="158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3" y="156"/>
                    </a:lnTo>
                    <a:lnTo>
                      <a:pt x="14" y="156"/>
                    </a:lnTo>
                    <a:lnTo>
                      <a:pt x="14" y="155"/>
                    </a:lnTo>
                    <a:lnTo>
                      <a:pt x="14" y="154"/>
                    </a:lnTo>
                    <a:lnTo>
                      <a:pt x="15" y="154"/>
                    </a:lnTo>
                    <a:lnTo>
                      <a:pt x="15" y="153"/>
                    </a:lnTo>
                    <a:lnTo>
                      <a:pt x="16" y="153"/>
                    </a:lnTo>
                    <a:lnTo>
                      <a:pt x="16" y="152"/>
                    </a:lnTo>
                    <a:lnTo>
                      <a:pt x="17" y="152"/>
                    </a:lnTo>
                    <a:lnTo>
                      <a:pt x="17" y="151"/>
                    </a:lnTo>
                    <a:lnTo>
                      <a:pt x="17" y="150"/>
                    </a:lnTo>
                    <a:lnTo>
                      <a:pt x="18" y="150"/>
                    </a:lnTo>
                    <a:lnTo>
                      <a:pt x="18" y="149"/>
                    </a:lnTo>
                    <a:lnTo>
                      <a:pt x="19" y="149"/>
                    </a:lnTo>
                    <a:lnTo>
                      <a:pt x="20" y="149"/>
                    </a:lnTo>
                    <a:lnTo>
                      <a:pt x="21" y="149"/>
                    </a:lnTo>
                    <a:lnTo>
                      <a:pt x="22" y="149"/>
                    </a:lnTo>
                    <a:lnTo>
                      <a:pt x="22" y="148"/>
                    </a:lnTo>
                    <a:lnTo>
                      <a:pt x="22" y="147"/>
                    </a:lnTo>
                    <a:lnTo>
                      <a:pt x="23" y="147"/>
                    </a:lnTo>
                    <a:lnTo>
                      <a:pt x="24" y="147"/>
                    </a:lnTo>
                    <a:lnTo>
                      <a:pt x="25" y="147"/>
                    </a:lnTo>
                    <a:lnTo>
                      <a:pt x="26" y="147"/>
                    </a:lnTo>
                    <a:lnTo>
                      <a:pt x="26" y="146"/>
                    </a:lnTo>
                    <a:lnTo>
                      <a:pt x="27" y="146"/>
                    </a:lnTo>
                    <a:lnTo>
                      <a:pt x="28" y="146"/>
                    </a:lnTo>
                    <a:lnTo>
                      <a:pt x="28" y="145"/>
                    </a:lnTo>
                    <a:lnTo>
                      <a:pt x="29" y="145"/>
                    </a:lnTo>
                    <a:lnTo>
                      <a:pt x="30" y="145"/>
                    </a:lnTo>
                    <a:lnTo>
                      <a:pt x="31" y="145"/>
                    </a:lnTo>
                    <a:lnTo>
                      <a:pt x="32" y="145"/>
                    </a:lnTo>
                    <a:lnTo>
                      <a:pt x="32" y="144"/>
                    </a:lnTo>
                    <a:lnTo>
                      <a:pt x="33" y="144"/>
                    </a:lnTo>
                    <a:lnTo>
                      <a:pt x="33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5" y="142"/>
                    </a:lnTo>
                    <a:lnTo>
                      <a:pt x="36" y="142"/>
                    </a:lnTo>
                    <a:lnTo>
                      <a:pt x="36" y="141"/>
                    </a:lnTo>
                    <a:lnTo>
                      <a:pt x="36" y="140"/>
                    </a:lnTo>
                    <a:lnTo>
                      <a:pt x="37" y="140"/>
                    </a:lnTo>
                    <a:lnTo>
                      <a:pt x="37" y="139"/>
                    </a:lnTo>
                    <a:lnTo>
                      <a:pt x="38" y="139"/>
                    </a:lnTo>
                    <a:lnTo>
                      <a:pt x="40" y="139"/>
                    </a:lnTo>
                    <a:lnTo>
                      <a:pt x="41" y="139"/>
                    </a:lnTo>
                    <a:lnTo>
                      <a:pt x="41" y="138"/>
                    </a:lnTo>
                    <a:lnTo>
                      <a:pt x="42" y="138"/>
                    </a:lnTo>
                    <a:lnTo>
                      <a:pt x="43" y="138"/>
                    </a:lnTo>
                    <a:lnTo>
                      <a:pt x="44" y="138"/>
                    </a:lnTo>
                    <a:lnTo>
                      <a:pt x="45" y="138"/>
                    </a:lnTo>
                    <a:lnTo>
                      <a:pt x="46" y="138"/>
                    </a:lnTo>
                    <a:lnTo>
                      <a:pt x="47" y="138"/>
                    </a:lnTo>
                    <a:lnTo>
                      <a:pt x="48" y="138"/>
                    </a:lnTo>
                    <a:lnTo>
                      <a:pt x="48" y="137"/>
                    </a:lnTo>
                    <a:lnTo>
                      <a:pt x="49" y="137"/>
                    </a:lnTo>
                    <a:lnTo>
                      <a:pt x="50" y="137"/>
                    </a:lnTo>
                    <a:lnTo>
                      <a:pt x="51" y="137"/>
                    </a:lnTo>
                    <a:lnTo>
                      <a:pt x="51" y="136"/>
                    </a:lnTo>
                    <a:lnTo>
                      <a:pt x="52" y="136"/>
                    </a:lnTo>
                    <a:lnTo>
                      <a:pt x="52" y="135"/>
                    </a:lnTo>
                    <a:lnTo>
                      <a:pt x="53" y="135"/>
                    </a:lnTo>
                    <a:lnTo>
                      <a:pt x="53" y="134"/>
                    </a:lnTo>
                    <a:lnTo>
                      <a:pt x="54" y="134"/>
                    </a:lnTo>
                    <a:lnTo>
                      <a:pt x="54" y="133"/>
                    </a:lnTo>
                    <a:lnTo>
                      <a:pt x="55" y="133"/>
                    </a:lnTo>
                    <a:lnTo>
                      <a:pt x="56" y="133"/>
                    </a:lnTo>
                    <a:lnTo>
                      <a:pt x="56" y="132"/>
                    </a:lnTo>
                    <a:lnTo>
                      <a:pt x="57" y="132"/>
                    </a:lnTo>
                    <a:lnTo>
                      <a:pt x="57" y="131"/>
                    </a:lnTo>
                    <a:lnTo>
                      <a:pt x="59" y="131"/>
                    </a:lnTo>
                    <a:lnTo>
                      <a:pt x="60" y="131"/>
                    </a:lnTo>
                    <a:lnTo>
                      <a:pt x="61" y="131"/>
                    </a:lnTo>
                    <a:lnTo>
                      <a:pt x="61" y="130"/>
                    </a:lnTo>
                    <a:lnTo>
                      <a:pt x="62" y="130"/>
                    </a:lnTo>
                    <a:lnTo>
                      <a:pt x="63" y="130"/>
                    </a:lnTo>
                    <a:lnTo>
                      <a:pt x="63" y="129"/>
                    </a:lnTo>
                    <a:lnTo>
                      <a:pt x="64" y="129"/>
                    </a:lnTo>
                    <a:lnTo>
                      <a:pt x="64" y="127"/>
                    </a:lnTo>
                    <a:lnTo>
                      <a:pt x="65" y="127"/>
                    </a:lnTo>
                    <a:lnTo>
                      <a:pt x="65" y="126"/>
                    </a:lnTo>
                    <a:lnTo>
                      <a:pt x="66" y="126"/>
                    </a:lnTo>
                    <a:lnTo>
                      <a:pt x="66" y="125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7" y="123"/>
                    </a:lnTo>
                    <a:lnTo>
                      <a:pt x="68" y="123"/>
                    </a:lnTo>
                    <a:lnTo>
                      <a:pt x="69" y="123"/>
                    </a:lnTo>
                    <a:lnTo>
                      <a:pt x="70" y="123"/>
                    </a:lnTo>
                    <a:lnTo>
                      <a:pt x="72" y="123"/>
                    </a:lnTo>
                    <a:lnTo>
                      <a:pt x="73" y="123"/>
                    </a:lnTo>
                    <a:lnTo>
                      <a:pt x="73" y="122"/>
                    </a:lnTo>
                    <a:lnTo>
                      <a:pt x="74" y="122"/>
                    </a:lnTo>
                    <a:lnTo>
                      <a:pt x="74" y="121"/>
                    </a:lnTo>
                    <a:lnTo>
                      <a:pt x="75" y="121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0"/>
                    </a:lnTo>
                    <a:lnTo>
                      <a:pt x="78" y="120"/>
                    </a:lnTo>
                    <a:lnTo>
                      <a:pt x="80" y="120"/>
                    </a:lnTo>
                    <a:lnTo>
                      <a:pt x="81" y="120"/>
                    </a:lnTo>
                    <a:lnTo>
                      <a:pt x="82" y="120"/>
                    </a:lnTo>
                    <a:lnTo>
                      <a:pt x="82" y="119"/>
                    </a:lnTo>
                    <a:lnTo>
                      <a:pt x="83" y="119"/>
                    </a:lnTo>
                    <a:lnTo>
                      <a:pt x="84" y="119"/>
                    </a:lnTo>
                    <a:lnTo>
                      <a:pt x="85" y="119"/>
                    </a:lnTo>
                    <a:lnTo>
                      <a:pt x="86" y="119"/>
                    </a:lnTo>
                    <a:lnTo>
                      <a:pt x="87" y="119"/>
                    </a:lnTo>
                    <a:lnTo>
                      <a:pt x="88" y="119"/>
                    </a:lnTo>
                    <a:lnTo>
                      <a:pt x="89" y="119"/>
                    </a:lnTo>
                    <a:lnTo>
                      <a:pt x="90" y="119"/>
                    </a:lnTo>
                    <a:lnTo>
                      <a:pt x="90" y="118"/>
                    </a:lnTo>
                    <a:lnTo>
                      <a:pt x="91" y="118"/>
                    </a:lnTo>
                    <a:lnTo>
                      <a:pt x="92" y="118"/>
                    </a:lnTo>
                    <a:lnTo>
                      <a:pt x="92" y="117"/>
                    </a:lnTo>
                    <a:lnTo>
                      <a:pt x="93" y="117"/>
                    </a:lnTo>
                    <a:lnTo>
                      <a:pt x="93" y="116"/>
                    </a:lnTo>
                    <a:lnTo>
                      <a:pt x="94" y="116"/>
                    </a:lnTo>
                    <a:lnTo>
                      <a:pt x="94" y="115"/>
                    </a:lnTo>
                    <a:lnTo>
                      <a:pt x="95" y="115"/>
                    </a:lnTo>
                    <a:lnTo>
                      <a:pt x="96" y="115"/>
                    </a:lnTo>
                    <a:lnTo>
                      <a:pt x="96" y="114"/>
                    </a:lnTo>
                    <a:lnTo>
                      <a:pt x="97" y="114"/>
                    </a:lnTo>
                    <a:lnTo>
                      <a:pt x="98" y="114"/>
                    </a:lnTo>
                    <a:lnTo>
                      <a:pt x="99" y="114"/>
                    </a:lnTo>
                    <a:lnTo>
                      <a:pt x="99" y="113"/>
                    </a:lnTo>
                    <a:lnTo>
                      <a:pt x="100" y="113"/>
                    </a:lnTo>
                    <a:lnTo>
                      <a:pt x="101" y="113"/>
                    </a:lnTo>
                    <a:lnTo>
                      <a:pt x="102" y="113"/>
                    </a:lnTo>
                    <a:lnTo>
                      <a:pt x="102" y="112"/>
                    </a:lnTo>
                    <a:lnTo>
                      <a:pt x="102" y="111"/>
                    </a:lnTo>
                    <a:lnTo>
                      <a:pt x="103" y="111"/>
                    </a:lnTo>
                    <a:lnTo>
                      <a:pt x="103" y="110"/>
                    </a:lnTo>
                    <a:lnTo>
                      <a:pt x="104" y="110"/>
                    </a:lnTo>
                    <a:lnTo>
                      <a:pt x="105" y="110"/>
                    </a:lnTo>
                    <a:lnTo>
                      <a:pt x="106" y="110"/>
                    </a:lnTo>
                    <a:lnTo>
                      <a:pt x="106" y="109"/>
                    </a:lnTo>
                    <a:lnTo>
                      <a:pt x="107" y="109"/>
                    </a:lnTo>
                    <a:lnTo>
                      <a:pt x="108" y="109"/>
                    </a:lnTo>
                    <a:lnTo>
                      <a:pt x="109" y="109"/>
                    </a:lnTo>
                    <a:lnTo>
                      <a:pt x="110" y="109"/>
                    </a:lnTo>
                    <a:lnTo>
                      <a:pt x="111" y="109"/>
                    </a:lnTo>
                    <a:lnTo>
                      <a:pt x="111" y="108"/>
                    </a:lnTo>
                    <a:lnTo>
                      <a:pt x="112" y="108"/>
                    </a:lnTo>
                    <a:lnTo>
                      <a:pt x="112" y="107"/>
                    </a:lnTo>
                    <a:lnTo>
                      <a:pt x="113" y="107"/>
                    </a:lnTo>
                    <a:lnTo>
                      <a:pt x="114" y="107"/>
                    </a:lnTo>
                    <a:lnTo>
                      <a:pt x="114" y="106"/>
                    </a:lnTo>
                    <a:lnTo>
                      <a:pt x="115" y="106"/>
                    </a:lnTo>
                    <a:lnTo>
                      <a:pt x="116" y="106"/>
                    </a:lnTo>
                    <a:lnTo>
                      <a:pt x="117" y="106"/>
                    </a:lnTo>
                    <a:lnTo>
                      <a:pt x="118" y="106"/>
                    </a:lnTo>
                    <a:lnTo>
                      <a:pt x="118" y="105"/>
                    </a:lnTo>
                    <a:lnTo>
                      <a:pt x="119" y="105"/>
                    </a:lnTo>
                    <a:lnTo>
                      <a:pt x="121" y="105"/>
                    </a:lnTo>
                    <a:lnTo>
                      <a:pt x="122" y="105"/>
                    </a:lnTo>
                    <a:lnTo>
                      <a:pt x="122" y="104"/>
                    </a:lnTo>
                    <a:lnTo>
                      <a:pt x="123" y="104"/>
                    </a:lnTo>
                    <a:lnTo>
                      <a:pt x="124" y="104"/>
                    </a:lnTo>
                    <a:lnTo>
                      <a:pt x="125" y="104"/>
                    </a:lnTo>
                    <a:lnTo>
                      <a:pt x="126" y="104"/>
                    </a:lnTo>
                    <a:lnTo>
                      <a:pt x="126" y="103"/>
                    </a:lnTo>
                    <a:lnTo>
                      <a:pt x="127" y="103"/>
                    </a:lnTo>
                    <a:lnTo>
                      <a:pt x="128" y="103"/>
                    </a:lnTo>
                    <a:lnTo>
                      <a:pt x="128" y="102"/>
                    </a:lnTo>
                    <a:lnTo>
                      <a:pt x="129" y="102"/>
                    </a:lnTo>
                    <a:lnTo>
                      <a:pt x="130" y="102"/>
                    </a:lnTo>
                    <a:lnTo>
                      <a:pt x="130" y="101"/>
                    </a:lnTo>
                    <a:lnTo>
                      <a:pt x="130" y="100"/>
                    </a:lnTo>
                    <a:lnTo>
                      <a:pt x="130" y="99"/>
                    </a:lnTo>
                    <a:lnTo>
                      <a:pt x="131" y="99"/>
                    </a:lnTo>
                    <a:lnTo>
                      <a:pt x="131" y="98"/>
                    </a:lnTo>
                    <a:lnTo>
                      <a:pt x="132" y="98"/>
                    </a:lnTo>
                    <a:lnTo>
                      <a:pt x="133" y="98"/>
                    </a:lnTo>
                    <a:lnTo>
                      <a:pt x="133" y="97"/>
                    </a:lnTo>
                    <a:lnTo>
                      <a:pt x="134" y="97"/>
                    </a:lnTo>
                    <a:lnTo>
                      <a:pt x="134" y="96"/>
                    </a:lnTo>
                    <a:lnTo>
                      <a:pt x="136" y="96"/>
                    </a:lnTo>
                    <a:lnTo>
                      <a:pt x="136" y="95"/>
                    </a:lnTo>
                    <a:lnTo>
                      <a:pt x="136" y="94"/>
                    </a:lnTo>
                    <a:lnTo>
                      <a:pt x="137" y="94"/>
                    </a:lnTo>
                    <a:lnTo>
                      <a:pt x="138" y="94"/>
                    </a:lnTo>
                    <a:lnTo>
                      <a:pt x="138" y="92"/>
                    </a:lnTo>
                    <a:lnTo>
                      <a:pt x="139" y="92"/>
                    </a:lnTo>
                    <a:lnTo>
                      <a:pt x="140" y="92"/>
                    </a:lnTo>
                    <a:lnTo>
                      <a:pt x="141" y="92"/>
                    </a:lnTo>
                    <a:lnTo>
                      <a:pt x="142" y="92"/>
                    </a:lnTo>
                    <a:lnTo>
                      <a:pt x="142" y="91"/>
                    </a:lnTo>
                    <a:lnTo>
                      <a:pt x="143" y="91"/>
                    </a:lnTo>
                    <a:lnTo>
                      <a:pt x="145" y="91"/>
                    </a:lnTo>
                    <a:lnTo>
                      <a:pt x="146" y="91"/>
                    </a:lnTo>
                    <a:lnTo>
                      <a:pt x="147" y="91"/>
                    </a:lnTo>
                    <a:lnTo>
                      <a:pt x="148" y="91"/>
                    </a:lnTo>
                    <a:lnTo>
                      <a:pt x="150" y="91"/>
                    </a:lnTo>
                    <a:lnTo>
                      <a:pt x="152" y="91"/>
                    </a:lnTo>
                    <a:lnTo>
                      <a:pt x="153" y="91"/>
                    </a:lnTo>
                    <a:lnTo>
                      <a:pt x="154" y="91"/>
                    </a:lnTo>
                    <a:lnTo>
                      <a:pt x="155" y="91"/>
                    </a:lnTo>
                    <a:lnTo>
                      <a:pt x="155" y="90"/>
                    </a:lnTo>
                    <a:lnTo>
                      <a:pt x="159" y="90"/>
                    </a:lnTo>
                    <a:lnTo>
                      <a:pt x="160" y="90"/>
                    </a:lnTo>
                    <a:lnTo>
                      <a:pt x="160" y="89"/>
                    </a:lnTo>
                    <a:lnTo>
                      <a:pt x="160" y="88"/>
                    </a:lnTo>
                    <a:lnTo>
                      <a:pt x="161" y="88"/>
                    </a:lnTo>
                    <a:lnTo>
                      <a:pt x="162" y="88"/>
                    </a:lnTo>
                    <a:lnTo>
                      <a:pt x="163" y="88"/>
                    </a:lnTo>
                    <a:lnTo>
                      <a:pt x="163" y="87"/>
                    </a:lnTo>
                    <a:lnTo>
                      <a:pt x="165" y="87"/>
                    </a:lnTo>
                    <a:lnTo>
                      <a:pt x="165" y="86"/>
                    </a:lnTo>
                    <a:lnTo>
                      <a:pt x="166" y="86"/>
                    </a:lnTo>
                    <a:lnTo>
                      <a:pt x="167" y="86"/>
                    </a:lnTo>
                    <a:lnTo>
                      <a:pt x="168" y="86"/>
                    </a:lnTo>
                    <a:lnTo>
                      <a:pt x="169" y="86"/>
                    </a:lnTo>
                    <a:lnTo>
                      <a:pt x="170" y="86"/>
                    </a:lnTo>
                    <a:lnTo>
                      <a:pt x="171" y="86"/>
                    </a:lnTo>
                    <a:lnTo>
                      <a:pt x="172" y="86"/>
                    </a:lnTo>
                    <a:lnTo>
                      <a:pt x="173" y="86"/>
                    </a:lnTo>
                    <a:lnTo>
                      <a:pt x="173" y="85"/>
                    </a:lnTo>
                    <a:lnTo>
                      <a:pt x="174" y="85"/>
                    </a:lnTo>
                    <a:lnTo>
                      <a:pt x="175" y="85"/>
                    </a:lnTo>
                    <a:lnTo>
                      <a:pt x="176" y="85"/>
                    </a:lnTo>
                    <a:lnTo>
                      <a:pt x="176" y="84"/>
                    </a:lnTo>
                    <a:lnTo>
                      <a:pt x="177" y="84"/>
                    </a:lnTo>
                    <a:lnTo>
                      <a:pt x="178" y="84"/>
                    </a:lnTo>
                    <a:lnTo>
                      <a:pt x="178" y="82"/>
                    </a:lnTo>
                    <a:lnTo>
                      <a:pt x="180" y="82"/>
                    </a:lnTo>
                    <a:lnTo>
                      <a:pt x="181" y="82"/>
                    </a:lnTo>
                    <a:lnTo>
                      <a:pt x="181" y="81"/>
                    </a:lnTo>
                    <a:lnTo>
                      <a:pt x="182" y="81"/>
                    </a:lnTo>
                    <a:lnTo>
                      <a:pt x="183" y="81"/>
                    </a:lnTo>
                    <a:lnTo>
                      <a:pt x="183" y="80"/>
                    </a:lnTo>
                    <a:lnTo>
                      <a:pt x="184" y="80"/>
                    </a:lnTo>
                    <a:lnTo>
                      <a:pt x="185" y="80"/>
                    </a:lnTo>
                    <a:lnTo>
                      <a:pt x="185" y="79"/>
                    </a:lnTo>
                    <a:lnTo>
                      <a:pt x="185" y="78"/>
                    </a:lnTo>
                    <a:lnTo>
                      <a:pt x="186" y="78"/>
                    </a:lnTo>
                    <a:lnTo>
                      <a:pt x="187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89" y="76"/>
                    </a:lnTo>
                    <a:lnTo>
                      <a:pt x="190" y="76"/>
                    </a:lnTo>
                    <a:lnTo>
                      <a:pt x="191" y="76"/>
                    </a:lnTo>
                    <a:lnTo>
                      <a:pt x="192" y="76"/>
                    </a:lnTo>
                    <a:lnTo>
                      <a:pt x="192" y="75"/>
                    </a:lnTo>
                    <a:lnTo>
                      <a:pt x="193" y="75"/>
                    </a:lnTo>
                    <a:lnTo>
                      <a:pt x="193" y="74"/>
                    </a:lnTo>
                    <a:lnTo>
                      <a:pt x="194" y="74"/>
                    </a:lnTo>
                    <a:lnTo>
                      <a:pt x="194" y="73"/>
                    </a:lnTo>
                    <a:lnTo>
                      <a:pt x="195" y="73"/>
                    </a:lnTo>
                    <a:lnTo>
                      <a:pt x="196" y="73"/>
                    </a:lnTo>
                    <a:lnTo>
                      <a:pt x="197" y="73"/>
                    </a:lnTo>
                    <a:lnTo>
                      <a:pt x="198" y="73"/>
                    </a:lnTo>
                    <a:lnTo>
                      <a:pt x="199" y="73"/>
                    </a:lnTo>
                    <a:lnTo>
                      <a:pt x="200" y="73"/>
                    </a:lnTo>
                    <a:lnTo>
                      <a:pt x="201" y="73"/>
                    </a:lnTo>
                    <a:lnTo>
                      <a:pt x="201" y="72"/>
                    </a:lnTo>
                    <a:lnTo>
                      <a:pt x="202" y="72"/>
                    </a:lnTo>
                    <a:lnTo>
                      <a:pt x="203" y="72"/>
                    </a:lnTo>
                    <a:lnTo>
                      <a:pt x="204" y="72"/>
                    </a:lnTo>
                    <a:lnTo>
                      <a:pt x="204" y="70"/>
                    </a:lnTo>
                    <a:lnTo>
                      <a:pt x="205" y="70"/>
                    </a:lnTo>
                    <a:lnTo>
                      <a:pt x="205" y="69"/>
                    </a:lnTo>
                    <a:lnTo>
                      <a:pt x="206" y="69"/>
                    </a:lnTo>
                    <a:lnTo>
                      <a:pt x="207" y="69"/>
                    </a:lnTo>
                    <a:lnTo>
                      <a:pt x="208" y="69"/>
                    </a:lnTo>
                    <a:lnTo>
                      <a:pt x="209" y="69"/>
                    </a:lnTo>
                    <a:lnTo>
                      <a:pt x="209" y="68"/>
                    </a:lnTo>
                    <a:lnTo>
                      <a:pt x="211" y="68"/>
                    </a:lnTo>
                    <a:lnTo>
                      <a:pt x="212" y="68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2" y="64"/>
                    </a:lnTo>
                    <a:lnTo>
                      <a:pt x="212" y="63"/>
                    </a:lnTo>
                    <a:lnTo>
                      <a:pt x="213" y="63"/>
                    </a:lnTo>
                    <a:lnTo>
                      <a:pt x="215" y="63"/>
                    </a:lnTo>
                    <a:lnTo>
                      <a:pt x="216" y="63"/>
                    </a:lnTo>
                    <a:lnTo>
                      <a:pt x="217" y="63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2" y="63"/>
                    </a:lnTo>
                    <a:lnTo>
                      <a:pt x="223" y="63"/>
                    </a:lnTo>
                    <a:lnTo>
                      <a:pt x="224" y="63"/>
                    </a:lnTo>
                    <a:lnTo>
                      <a:pt x="224" y="61"/>
                    </a:lnTo>
                    <a:lnTo>
                      <a:pt x="225" y="61"/>
                    </a:lnTo>
                    <a:lnTo>
                      <a:pt x="226" y="61"/>
                    </a:lnTo>
                    <a:lnTo>
                      <a:pt x="227" y="61"/>
                    </a:lnTo>
                    <a:lnTo>
                      <a:pt x="228" y="61"/>
                    </a:lnTo>
                    <a:lnTo>
                      <a:pt x="229" y="61"/>
                    </a:lnTo>
                    <a:lnTo>
                      <a:pt x="230" y="61"/>
                    </a:lnTo>
                    <a:lnTo>
                      <a:pt x="230" y="60"/>
                    </a:lnTo>
                    <a:lnTo>
                      <a:pt x="231" y="60"/>
                    </a:lnTo>
                    <a:lnTo>
                      <a:pt x="231" y="59"/>
                    </a:lnTo>
                    <a:lnTo>
                      <a:pt x="232" y="59"/>
                    </a:lnTo>
                    <a:lnTo>
                      <a:pt x="233" y="59"/>
                    </a:lnTo>
                    <a:lnTo>
                      <a:pt x="234" y="59"/>
                    </a:lnTo>
                    <a:lnTo>
                      <a:pt x="234" y="58"/>
                    </a:lnTo>
                    <a:lnTo>
                      <a:pt x="235" y="58"/>
                    </a:lnTo>
                    <a:lnTo>
                      <a:pt x="236" y="58"/>
                    </a:lnTo>
                    <a:lnTo>
                      <a:pt x="236" y="56"/>
                    </a:lnTo>
                    <a:lnTo>
                      <a:pt x="238" y="56"/>
                    </a:lnTo>
                    <a:lnTo>
                      <a:pt x="238" y="55"/>
                    </a:lnTo>
                    <a:lnTo>
                      <a:pt x="239" y="55"/>
                    </a:lnTo>
                    <a:lnTo>
                      <a:pt x="239" y="54"/>
                    </a:lnTo>
                    <a:lnTo>
                      <a:pt x="240" y="54"/>
                    </a:lnTo>
                    <a:lnTo>
                      <a:pt x="242" y="54"/>
                    </a:lnTo>
                    <a:lnTo>
                      <a:pt x="243" y="54"/>
                    </a:lnTo>
                    <a:lnTo>
                      <a:pt x="244" y="54"/>
                    </a:lnTo>
                    <a:lnTo>
                      <a:pt x="245" y="54"/>
                    </a:lnTo>
                    <a:lnTo>
                      <a:pt x="247" y="54"/>
                    </a:lnTo>
                    <a:lnTo>
                      <a:pt x="248" y="54"/>
                    </a:lnTo>
                    <a:lnTo>
                      <a:pt x="248" y="52"/>
                    </a:lnTo>
                    <a:lnTo>
                      <a:pt x="249" y="52"/>
                    </a:lnTo>
                    <a:lnTo>
                      <a:pt x="250" y="52"/>
                    </a:lnTo>
                    <a:lnTo>
                      <a:pt x="252" y="52"/>
                    </a:lnTo>
                    <a:lnTo>
                      <a:pt x="252" y="51"/>
                    </a:lnTo>
                    <a:lnTo>
                      <a:pt x="253" y="51"/>
                    </a:lnTo>
                    <a:lnTo>
                      <a:pt x="254" y="51"/>
                    </a:lnTo>
                    <a:lnTo>
                      <a:pt x="255" y="51"/>
                    </a:lnTo>
                    <a:lnTo>
                      <a:pt x="255" y="49"/>
                    </a:lnTo>
                    <a:lnTo>
                      <a:pt x="255" y="48"/>
                    </a:lnTo>
                    <a:lnTo>
                      <a:pt x="256" y="48"/>
                    </a:lnTo>
                    <a:lnTo>
                      <a:pt x="257" y="48"/>
                    </a:lnTo>
                    <a:lnTo>
                      <a:pt x="259" y="48"/>
                    </a:lnTo>
                    <a:lnTo>
                      <a:pt x="260" y="48"/>
                    </a:lnTo>
                    <a:lnTo>
                      <a:pt x="261" y="48"/>
                    </a:lnTo>
                    <a:lnTo>
                      <a:pt x="262" y="48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6" y="48"/>
                    </a:lnTo>
                    <a:lnTo>
                      <a:pt x="267" y="48"/>
                    </a:lnTo>
                    <a:lnTo>
                      <a:pt x="268" y="48"/>
                    </a:lnTo>
                    <a:lnTo>
                      <a:pt x="268" y="47"/>
                    </a:lnTo>
                    <a:lnTo>
                      <a:pt x="270" y="47"/>
                    </a:lnTo>
                    <a:lnTo>
                      <a:pt x="270" y="45"/>
                    </a:lnTo>
                    <a:lnTo>
                      <a:pt x="271" y="45"/>
                    </a:lnTo>
                    <a:lnTo>
                      <a:pt x="272" y="45"/>
                    </a:lnTo>
                    <a:lnTo>
                      <a:pt x="272" y="44"/>
                    </a:lnTo>
                    <a:lnTo>
                      <a:pt x="273" y="44"/>
                    </a:lnTo>
                    <a:lnTo>
                      <a:pt x="274" y="44"/>
                    </a:lnTo>
                    <a:lnTo>
                      <a:pt x="275" y="44"/>
                    </a:lnTo>
                    <a:lnTo>
                      <a:pt x="276" y="44"/>
                    </a:lnTo>
                    <a:lnTo>
                      <a:pt x="276" y="42"/>
                    </a:lnTo>
                    <a:lnTo>
                      <a:pt x="278" y="42"/>
                    </a:lnTo>
                    <a:lnTo>
                      <a:pt x="279" y="42"/>
                    </a:lnTo>
                    <a:lnTo>
                      <a:pt x="280" y="42"/>
                    </a:lnTo>
                    <a:lnTo>
                      <a:pt x="281" y="42"/>
                    </a:lnTo>
                    <a:lnTo>
                      <a:pt x="281" y="41"/>
                    </a:lnTo>
                    <a:lnTo>
                      <a:pt x="282" y="41"/>
                    </a:lnTo>
                    <a:lnTo>
                      <a:pt x="283" y="41"/>
                    </a:lnTo>
                    <a:lnTo>
                      <a:pt x="284" y="41"/>
                    </a:lnTo>
                    <a:lnTo>
                      <a:pt x="285" y="41"/>
                    </a:lnTo>
                    <a:lnTo>
                      <a:pt x="287" y="41"/>
                    </a:lnTo>
                    <a:lnTo>
                      <a:pt x="287" y="39"/>
                    </a:lnTo>
                    <a:lnTo>
                      <a:pt x="287" y="37"/>
                    </a:lnTo>
                    <a:lnTo>
                      <a:pt x="288" y="37"/>
                    </a:lnTo>
                    <a:lnTo>
                      <a:pt x="289" y="37"/>
                    </a:lnTo>
                    <a:lnTo>
                      <a:pt x="290" y="37"/>
                    </a:lnTo>
                    <a:lnTo>
                      <a:pt x="292" y="37"/>
                    </a:lnTo>
                    <a:lnTo>
                      <a:pt x="293" y="37"/>
                    </a:lnTo>
                    <a:lnTo>
                      <a:pt x="294" y="37"/>
                    </a:lnTo>
                    <a:lnTo>
                      <a:pt x="295" y="37"/>
                    </a:lnTo>
                    <a:lnTo>
                      <a:pt x="296" y="37"/>
                    </a:lnTo>
                    <a:lnTo>
                      <a:pt x="297" y="37"/>
                    </a:lnTo>
                    <a:lnTo>
                      <a:pt x="298" y="37"/>
                    </a:lnTo>
                    <a:lnTo>
                      <a:pt x="299" y="37"/>
                    </a:lnTo>
                    <a:lnTo>
                      <a:pt x="300" y="37"/>
                    </a:lnTo>
                    <a:lnTo>
                      <a:pt x="301" y="37"/>
                    </a:lnTo>
                    <a:lnTo>
                      <a:pt x="302" y="37"/>
                    </a:lnTo>
                    <a:lnTo>
                      <a:pt x="303" y="37"/>
                    </a:lnTo>
                    <a:lnTo>
                      <a:pt x="304" y="37"/>
                    </a:lnTo>
                    <a:lnTo>
                      <a:pt x="305" y="37"/>
                    </a:lnTo>
                    <a:lnTo>
                      <a:pt x="306" y="37"/>
                    </a:lnTo>
                    <a:lnTo>
                      <a:pt x="307" y="37"/>
                    </a:lnTo>
                    <a:lnTo>
                      <a:pt x="308" y="37"/>
                    </a:lnTo>
                    <a:lnTo>
                      <a:pt x="309" y="37"/>
                    </a:lnTo>
                    <a:lnTo>
                      <a:pt x="309" y="36"/>
                    </a:lnTo>
                    <a:lnTo>
                      <a:pt x="310" y="36"/>
                    </a:lnTo>
                    <a:lnTo>
                      <a:pt x="311" y="36"/>
                    </a:lnTo>
                    <a:lnTo>
                      <a:pt x="311" y="34"/>
                    </a:lnTo>
                    <a:lnTo>
                      <a:pt x="312" y="34"/>
                    </a:lnTo>
                    <a:lnTo>
                      <a:pt x="313" y="34"/>
                    </a:lnTo>
                    <a:lnTo>
                      <a:pt x="314" y="34"/>
                    </a:lnTo>
                    <a:lnTo>
                      <a:pt x="315" y="34"/>
                    </a:lnTo>
                    <a:lnTo>
                      <a:pt x="317" y="34"/>
                    </a:lnTo>
                    <a:lnTo>
                      <a:pt x="318" y="34"/>
                    </a:lnTo>
                    <a:lnTo>
                      <a:pt x="318" y="32"/>
                    </a:lnTo>
                    <a:lnTo>
                      <a:pt x="318" y="30"/>
                    </a:lnTo>
                    <a:lnTo>
                      <a:pt x="319" y="30"/>
                    </a:lnTo>
                    <a:lnTo>
                      <a:pt x="320" y="30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3" y="28"/>
                    </a:lnTo>
                    <a:lnTo>
                      <a:pt x="324" y="28"/>
                    </a:lnTo>
                    <a:lnTo>
                      <a:pt x="325" y="28"/>
                    </a:lnTo>
                    <a:lnTo>
                      <a:pt x="326" y="28"/>
                    </a:lnTo>
                    <a:lnTo>
                      <a:pt x="327" y="28"/>
                    </a:lnTo>
                    <a:lnTo>
                      <a:pt x="328" y="28"/>
                    </a:lnTo>
                    <a:lnTo>
                      <a:pt x="329" y="28"/>
                    </a:lnTo>
                    <a:lnTo>
                      <a:pt x="330" y="28"/>
                    </a:lnTo>
                    <a:lnTo>
                      <a:pt x="330" y="26"/>
                    </a:lnTo>
                    <a:lnTo>
                      <a:pt x="330" y="24"/>
                    </a:lnTo>
                    <a:lnTo>
                      <a:pt x="331" y="24"/>
                    </a:lnTo>
                    <a:lnTo>
                      <a:pt x="332" y="24"/>
                    </a:lnTo>
                    <a:lnTo>
                      <a:pt x="333" y="24"/>
                    </a:lnTo>
                    <a:lnTo>
                      <a:pt x="334" y="24"/>
                    </a:lnTo>
                    <a:lnTo>
                      <a:pt x="335" y="24"/>
                    </a:lnTo>
                    <a:lnTo>
                      <a:pt x="336" y="24"/>
                    </a:lnTo>
                    <a:lnTo>
                      <a:pt x="336" y="22"/>
                    </a:lnTo>
                    <a:lnTo>
                      <a:pt x="337" y="22"/>
                    </a:lnTo>
                    <a:lnTo>
                      <a:pt x="338" y="22"/>
                    </a:lnTo>
                    <a:lnTo>
                      <a:pt x="339" y="22"/>
                    </a:lnTo>
                    <a:lnTo>
                      <a:pt x="340" y="22"/>
                    </a:lnTo>
                    <a:lnTo>
                      <a:pt x="340" y="20"/>
                    </a:lnTo>
                    <a:lnTo>
                      <a:pt x="341" y="20"/>
                    </a:lnTo>
                    <a:lnTo>
                      <a:pt x="342" y="20"/>
                    </a:lnTo>
                    <a:lnTo>
                      <a:pt x="343" y="20"/>
                    </a:lnTo>
                    <a:lnTo>
                      <a:pt x="344" y="20"/>
                    </a:lnTo>
                    <a:lnTo>
                      <a:pt x="345" y="20"/>
                    </a:lnTo>
                    <a:lnTo>
                      <a:pt x="346" y="20"/>
                    </a:lnTo>
                    <a:lnTo>
                      <a:pt x="346" y="18"/>
                    </a:lnTo>
                    <a:lnTo>
                      <a:pt x="347" y="18"/>
                    </a:lnTo>
                    <a:lnTo>
                      <a:pt x="348" y="18"/>
                    </a:lnTo>
                    <a:lnTo>
                      <a:pt x="349" y="18"/>
                    </a:lnTo>
                    <a:lnTo>
                      <a:pt x="350" y="18"/>
                    </a:lnTo>
                    <a:lnTo>
                      <a:pt x="351" y="18"/>
                    </a:lnTo>
                    <a:lnTo>
                      <a:pt x="352" y="18"/>
                    </a:lnTo>
                    <a:lnTo>
                      <a:pt x="353" y="18"/>
                    </a:lnTo>
                    <a:lnTo>
                      <a:pt x="354" y="18"/>
                    </a:lnTo>
                    <a:lnTo>
                      <a:pt x="355" y="18"/>
                    </a:lnTo>
                    <a:lnTo>
                      <a:pt x="356" y="18"/>
                    </a:lnTo>
                    <a:lnTo>
                      <a:pt x="357" y="18"/>
                    </a:lnTo>
                    <a:lnTo>
                      <a:pt x="358" y="18"/>
                    </a:lnTo>
                    <a:lnTo>
                      <a:pt x="361" y="18"/>
                    </a:lnTo>
                    <a:lnTo>
                      <a:pt x="362" y="18"/>
                    </a:lnTo>
                    <a:lnTo>
                      <a:pt x="363" y="18"/>
                    </a:lnTo>
                    <a:lnTo>
                      <a:pt x="365" y="18"/>
                    </a:lnTo>
                    <a:lnTo>
                      <a:pt x="366" y="18"/>
                    </a:lnTo>
                    <a:lnTo>
                      <a:pt x="367" y="18"/>
                    </a:lnTo>
                    <a:lnTo>
                      <a:pt x="367" y="15"/>
                    </a:lnTo>
                    <a:lnTo>
                      <a:pt x="368" y="15"/>
                    </a:lnTo>
                    <a:lnTo>
                      <a:pt x="369" y="15"/>
                    </a:lnTo>
                    <a:lnTo>
                      <a:pt x="370" y="15"/>
                    </a:lnTo>
                    <a:lnTo>
                      <a:pt x="371" y="15"/>
                    </a:lnTo>
                    <a:lnTo>
                      <a:pt x="373" y="15"/>
                    </a:lnTo>
                    <a:lnTo>
                      <a:pt x="374" y="15"/>
                    </a:lnTo>
                    <a:lnTo>
                      <a:pt x="375" y="15"/>
                    </a:lnTo>
                    <a:lnTo>
                      <a:pt x="377" y="15"/>
                    </a:lnTo>
                    <a:lnTo>
                      <a:pt x="377" y="13"/>
                    </a:lnTo>
                    <a:lnTo>
                      <a:pt x="378" y="13"/>
                    </a:lnTo>
                    <a:lnTo>
                      <a:pt x="379" y="13"/>
                    </a:lnTo>
                    <a:lnTo>
                      <a:pt x="380" y="13"/>
                    </a:lnTo>
                    <a:lnTo>
                      <a:pt x="381" y="13"/>
                    </a:lnTo>
                    <a:lnTo>
                      <a:pt x="381" y="10"/>
                    </a:lnTo>
                    <a:lnTo>
                      <a:pt x="383" y="10"/>
                    </a:lnTo>
                    <a:lnTo>
                      <a:pt x="384" y="10"/>
                    </a:lnTo>
                    <a:lnTo>
                      <a:pt x="385" y="10"/>
                    </a:lnTo>
                    <a:lnTo>
                      <a:pt x="386" y="10"/>
                    </a:lnTo>
                    <a:lnTo>
                      <a:pt x="387" y="10"/>
                    </a:lnTo>
                    <a:lnTo>
                      <a:pt x="388" y="10"/>
                    </a:lnTo>
                    <a:lnTo>
                      <a:pt x="389" y="10"/>
                    </a:lnTo>
                    <a:lnTo>
                      <a:pt x="390" y="10"/>
                    </a:lnTo>
                    <a:lnTo>
                      <a:pt x="391" y="10"/>
                    </a:lnTo>
                    <a:lnTo>
                      <a:pt x="392" y="10"/>
                    </a:lnTo>
                    <a:lnTo>
                      <a:pt x="392" y="7"/>
                    </a:lnTo>
                    <a:lnTo>
                      <a:pt x="393" y="7"/>
                    </a:lnTo>
                    <a:lnTo>
                      <a:pt x="394" y="7"/>
                    </a:lnTo>
                    <a:lnTo>
                      <a:pt x="395" y="7"/>
                    </a:lnTo>
                    <a:lnTo>
                      <a:pt x="396" y="7"/>
                    </a:lnTo>
                    <a:lnTo>
                      <a:pt x="399" y="7"/>
                    </a:lnTo>
                    <a:lnTo>
                      <a:pt x="400" y="7"/>
                    </a:lnTo>
                    <a:lnTo>
                      <a:pt x="401" y="7"/>
                    </a:lnTo>
                    <a:lnTo>
                      <a:pt x="402" y="7"/>
                    </a:lnTo>
                    <a:lnTo>
                      <a:pt x="403" y="7"/>
                    </a:lnTo>
                    <a:lnTo>
                      <a:pt x="404" y="7"/>
                    </a:lnTo>
                    <a:lnTo>
                      <a:pt x="405" y="7"/>
                    </a:lnTo>
                    <a:lnTo>
                      <a:pt x="406" y="7"/>
                    </a:lnTo>
                    <a:lnTo>
                      <a:pt x="406" y="4"/>
                    </a:lnTo>
                    <a:lnTo>
                      <a:pt x="407" y="4"/>
                    </a:lnTo>
                    <a:lnTo>
                      <a:pt x="408" y="4"/>
                    </a:lnTo>
                    <a:lnTo>
                      <a:pt x="410" y="4"/>
                    </a:lnTo>
                    <a:lnTo>
                      <a:pt x="411" y="4"/>
                    </a:lnTo>
                    <a:lnTo>
                      <a:pt x="412" y="4"/>
                    </a:lnTo>
                    <a:lnTo>
                      <a:pt x="412" y="0"/>
                    </a:lnTo>
                    <a:lnTo>
                      <a:pt x="413" y="0"/>
                    </a:lnTo>
                    <a:lnTo>
                      <a:pt x="414" y="0"/>
                    </a:lnTo>
                    <a:lnTo>
                      <a:pt x="415" y="0"/>
                    </a:lnTo>
                    <a:lnTo>
                      <a:pt x="416" y="0"/>
                    </a:lnTo>
                    <a:lnTo>
                      <a:pt x="417" y="0"/>
                    </a:lnTo>
                    <a:lnTo>
                      <a:pt x="418" y="0"/>
                    </a:lnTo>
                    <a:lnTo>
                      <a:pt x="419" y="0"/>
                    </a:lnTo>
                    <a:lnTo>
                      <a:pt x="420" y="0"/>
                    </a:lnTo>
                    <a:lnTo>
                      <a:pt x="421" y="0"/>
                    </a:lnTo>
                    <a:lnTo>
                      <a:pt x="422" y="0"/>
                    </a:lnTo>
                    <a:lnTo>
                      <a:pt x="423" y="0"/>
                    </a:lnTo>
                    <a:lnTo>
                      <a:pt x="424" y="0"/>
                    </a:lnTo>
                    <a:lnTo>
                      <a:pt x="425" y="0"/>
                    </a:lnTo>
                    <a:lnTo>
                      <a:pt x="426" y="0"/>
                    </a:lnTo>
                    <a:lnTo>
                      <a:pt x="427" y="0"/>
                    </a:lnTo>
                    <a:lnTo>
                      <a:pt x="428" y="0"/>
                    </a:lnTo>
                    <a:lnTo>
                      <a:pt x="429" y="0"/>
                    </a:lnTo>
                    <a:lnTo>
                      <a:pt x="430" y="0"/>
                    </a:lnTo>
                    <a:lnTo>
                      <a:pt x="431" y="0"/>
                    </a:lnTo>
                    <a:lnTo>
                      <a:pt x="432" y="0"/>
                    </a:lnTo>
                    <a:lnTo>
                      <a:pt x="433" y="0"/>
                    </a:lnTo>
                    <a:lnTo>
                      <a:pt x="434" y="0"/>
                    </a:lnTo>
                    <a:lnTo>
                      <a:pt x="435" y="0"/>
                    </a:lnTo>
                    <a:lnTo>
                      <a:pt x="436" y="0"/>
                    </a:lnTo>
                    <a:lnTo>
                      <a:pt x="437" y="0"/>
                    </a:lnTo>
                    <a:lnTo>
                      <a:pt x="438" y="0"/>
                    </a:lnTo>
                    <a:lnTo>
                      <a:pt x="439" y="0"/>
                    </a:lnTo>
                  </a:path>
                </a:pathLst>
              </a:custGeom>
              <a:noFill/>
              <a:ln w="9">
                <a:solidFill>
                  <a:srgbClr val="55752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1220239" y="3912166"/>
                <a:ext cx="2189297" cy="1893703"/>
              </a:xfrm>
              <a:custGeom>
                <a:avLst/>
                <a:gdLst>
                  <a:gd name="T0" fmla="*/ 0 w 433"/>
                  <a:gd name="T1" fmla="*/ 2147483647 h 325"/>
                  <a:gd name="T2" fmla="*/ 2147483647 w 433"/>
                  <a:gd name="T3" fmla="*/ 2147483647 h 325"/>
                  <a:gd name="T4" fmla="*/ 2147483647 w 433"/>
                  <a:gd name="T5" fmla="*/ 2147483647 h 325"/>
                  <a:gd name="T6" fmla="*/ 2147483647 w 433"/>
                  <a:gd name="T7" fmla="*/ 2147483647 h 325"/>
                  <a:gd name="T8" fmla="*/ 2147483647 w 433"/>
                  <a:gd name="T9" fmla="*/ 2147483647 h 325"/>
                  <a:gd name="T10" fmla="*/ 2147483647 w 433"/>
                  <a:gd name="T11" fmla="*/ 2147483647 h 325"/>
                  <a:gd name="T12" fmla="*/ 2147483647 w 433"/>
                  <a:gd name="T13" fmla="*/ 2147483647 h 325"/>
                  <a:gd name="T14" fmla="*/ 2147483647 w 433"/>
                  <a:gd name="T15" fmla="*/ 2147483647 h 325"/>
                  <a:gd name="T16" fmla="*/ 2147483647 w 433"/>
                  <a:gd name="T17" fmla="*/ 2147483647 h 325"/>
                  <a:gd name="T18" fmla="*/ 2147483647 w 433"/>
                  <a:gd name="T19" fmla="*/ 2147483647 h 325"/>
                  <a:gd name="T20" fmla="*/ 2147483647 w 433"/>
                  <a:gd name="T21" fmla="*/ 2147483647 h 325"/>
                  <a:gd name="T22" fmla="*/ 2147483647 w 433"/>
                  <a:gd name="T23" fmla="*/ 2147483647 h 325"/>
                  <a:gd name="T24" fmla="*/ 2147483647 w 433"/>
                  <a:gd name="T25" fmla="*/ 2147483647 h 325"/>
                  <a:gd name="T26" fmla="*/ 2147483647 w 433"/>
                  <a:gd name="T27" fmla="*/ 2147483647 h 325"/>
                  <a:gd name="T28" fmla="*/ 2147483647 w 433"/>
                  <a:gd name="T29" fmla="*/ 2147483647 h 325"/>
                  <a:gd name="T30" fmla="*/ 2147483647 w 433"/>
                  <a:gd name="T31" fmla="*/ 2147483647 h 325"/>
                  <a:gd name="T32" fmla="*/ 2147483647 w 433"/>
                  <a:gd name="T33" fmla="*/ 2147483647 h 325"/>
                  <a:gd name="T34" fmla="*/ 2147483647 w 433"/>
                  <a:gd name="T35" fmla="*/ 2147483647 h 325"/>
                  <a:gd name="T36" fmla="*/ 2147483647 w 433"/>
                  <a:gd name="T37" fmla="*/ 2147483647 h 325"/>
                  <a:gd name="T38" fmla="*/ 2147483647 w 433"/>
                  <a:gd name="T39" fmla="*/ 2147483647 h 325"/>
                  <a:gd name="T40" fmla="*/ 2147483647 w 433"/>
                  <a:gd name="T41" fmla="*/ 2147483647 h 325"/>
                  <a:gd name="T42" fmla="*/ 2147483647 w 433"/>
                  <a:gd name="T43" fmla="*/ 2147483647 h 325"/>
                  <a:gd name="T44" fmla="*/ 2147483647 w 433"/>
                  <a:gd name="T45" fmla="*/ 2147483647 h 325"/>
                  <a:gd name="T46" fmla="*/ 2147483647 w 433"/>
                  <a:gd name="T47" fmla="*/ 2147483647 h 325"/>
                  <a:gd name="T48" fmla="*/ 2147483647 w 433"/>
                  <a:gd name="T49" fmla="*/ 2147483647 h 325"/>
                  <a:gd name="T50" fmla="*/ 2147483647 w 433"/>
                  <a:gd name="T51" fmla="*/ 2147483647 h 325"/>
                  <a:gd name="T52" fmla="*/ 2147483647 w 433"/>
                  <a:gd name="T53" fmla="*/ 2147483647 h 325"/>
                  <a:gd name="T54" fmla="*/ 2147483647 w 433"/>
                  <a:gd name="T55" fmla="*/ 2147483647 h 325"/>
                  <a:gd name="T56" fmla="*/ 2147483647 w 433"/>
                  <a:gd name="T57" fmla="*/ 2147483647 h 325"/>
                  <a:gd name="T58" fmla="*/ 2147483647 w 433"/>
                  <a:gd name="T59" fmla="*/ 2147483647 h 325"/>
                  <a:gd name="T60" fmla="*/ 2147483647 w 433"/>
                  <a:gd name="T61" fmla="*/ 2147483647 h 325"/>
                  <a:gd name="T62" fmla="*/ 2147483647 w 433"/>
                  <a:gd name="T63" fmla="*/ 2147483647 h 325"/>
                  <a:gd name="T64" fmla="*/ 2147483647 w 433"/>
                  <a:gd name="T65" fmla="*/ 2147483647 h 325"/>
                  <a:gd name="T66" fmla="*/ 2147483647 w 433"/>
                  <a:gd name="T67" fmla="*/ 2147483647 h 325"/>
                  <a:gd name="T68" fmla="*/ 2147483647 w 433"/>
                  <a:gd name="T69" fmla="*/ 2147483647 h 325"/>
                  <a:gd name="T70" fmla="*/ 2147483647 w 433"/>
                  <a:gd name="T71" fmla="*/ 2147483647 h 325"/>
                  <a:gd name="T72" fmla="*/ 2147483647 w 433"/>
                  <a:gd name="T73" fmla="*/ 2147483647 h 325"/>
                  <a:gd name="T74" fmla="*/ 2147483647 w 433"/>
                  <a:gd name="T75" fmla="*/ 2147483647 h 325"/>
                  <a:gd name="T76" fmla="*/ 2147483647 w 433"/>
                  <a:gd name="T77" fmla="*/ 2147483647 h 325"/>
                  <a:gd name="T78" fmla="*/ 2147483647 w 433"/>
                  <a:gd name="T79" fmla="*/ 2147483647 h 325"/>
                  <a:gd name="T80" fmla="*/ 2147483647 w 433"/>
                  <a:gd name="T81" fmla="*/ 2147483647 h 325"/>
                  <a:gd name="T82" fmla="*/ 2147483647 w 433"/>
                  <a:gd name="T83" fmla="*/ 2147483647 h 325"/>
                  <a:gd name="T84" fmla="*/ 2147483647 w 433"/>
                  <a:gd name="T85" fmla="*/ 2147483647 h 325"/>
                  <a:gd name="T86" fmla="*/ 2147483647 w 433"/>
                  <a:gd name="T87" fmla="*/ 2147483647 h 325"/>
                  <a:gd name="T88" fmla="*/ 2147483647 w 433"/>
                  <a:gd name="T89" fmla="*/ 2147483647 h 325"/>
                  <a:gd name="T90" fmla="*/ 2147483647 w 433"/>
                  <a:gd name="T91" fmla="*/ 2147483647 h 325"/>
                  <a:gd name="T92" fmla="*/ 2147483647 w 433"/>
                  <a:gd name="T93" fmla="*/ 2147483647 h 325"/>
                  <a:gd name="T94" fmla="*/ 2147483647 w 433"/>
                  <a:gd name="T95" fmla="*/ 2147483647 h 325"/>
                  <a:gd name="T96" fmla="*/ 2147483647 w 433"/>
                  <a:gd name="T97" fmla="*/ 2147483647 h 325"/>
                  <a:gd name="T98" fmla="*/ 2147483647 w 433"/>
                  <a:gd name="T99" fmla="*/ 2147483647 h 325"/>
                  <a:gd name="T100" fmla="*/ 2147483647 w 433"/>
                  <a:gd name="T101" fmla="*/ 2147483647 h 325"/>
                  <a:gd name="T102" fmla="*/ 2147483647 w 433"/>
                  <a:gd name="T103" fmla="*/ 2147483647 h 325"/>
                  <a:gd name="T104" fmla="*/ 2147483647 w 433"/>
                  <a:gd name="T105" fmla="*/ 2147483647 h 325"/>
                  <a:gd name="T106" fmla="*/ 2147483647 w 433"/>
                  <a:gd name="T107" fmla="*/ 2147483647 h 325"/>
                  <a:gd name="T108" fmla="*/ 2147483647 w 433"/>
                  <a:gd name="T109" fmla="*/ 2147483647 h 325"/>
                  <a:gd name="T110" fmla="*/ 2147483647 w 433"/>
                  <a:gd name="T111" fmla="*/ 2147483647 h 325"/>
                  <a:gd name="T112" fmla="*/ 2147483647 w 433"/>
                  <a:gd name="T113" fmla="*/ 2147483647 h 325"/>
                  <a:gd name="T114" fmla="*/ 2147483647 w 433"/>
                  <a:gd name="T115" fmla="*/ 2147483647 h 325"/>
                  <a:gd name="T116" fmla="*/ 2147483647 w 433"/>
                  <a:gd name="T117" fmla="*/ 2147483647 h 325"/>
                  <a:gd name="T118" fmla="*/ 2147483647 w 433"/>
                  <a:gd name="T119" fmla="*/ 2147483647 h 325"/>
                  <a:gd name="T120" fmla="*/ 2147483647 w 433"/>
                  <a:gd name="T121" fmla="*/ 0 h 325"/>
                  <a:gd name="T122" fmla="*/ 2147483647 w 433"/>
                  <a:gd name="T123" fmla="*/ 0 h 32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33"/>
                  <a:gd name="T187" fmla="*/ 0 h 325"/>
                  <a:gd name="T188" fmla="*/ 433 w 433"/>
                  <a:gd name="T189" fmla="*/ 325 h 32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33" h="325">
                    <a:moveTo>
                      <a:pt x="0" y="325"/>
                    </a:moveTo>
                    <a:lnTo>
                      <a:pt x="0" y="325"/>
                    </a:lnTo>
                    <a:lnTo>
                      <a:pt x="0" y="315"/>
                    </a:lnTo>
                    <a:lnTo>
                      <a:pt x="1" y="315"/>
                    </a:lnTo>
                    <a:lnTo>
                      <a:pt x="1" y="312"/>
                    </a:lnTo>
                    <a:lnTo>
                      <a:pt x="2" y="312"/>
                    </a:lnTo>
                    <a:lnTo>
                      <a:pt x="2" y="309"/>
                    </a:lnTo>
                    <a:lnTo>
                      <a:pt x="2" y="305"/>
                    </a:lnTo>
                    <a:lnTo>
                      <a:pt x="3" y="305"/>
                    </a:lnTo>
                    <a:lnTo>
                      <a:pt x="3" y="302"/>
                    </a:lnTo>
                    <a:lnTo>
                      <a:pt x="3" y="296"/>
                    </a:lnTo>
                    <a:lnTo>
                      <a:pt x="3" y="293"/>
                    </a:lnTo>
                    <a:lnTo>
                      <a:pt x="4" y="293"/>
                    </a:lnTo>
                    <a:lnTo>
                      <a:pt x="5" y="293"/>
                    </a:lnTo>
                    <a:lnTo>
                      <a:pt x="5" y="289"/>
                    </a:lnTo>
                    <a:lnTo>
                      <a:pt x="6" y="289"/>
                    </a:lnTo>
                    <a:lnTo>
                      <a:pt x="8" y="289"/>
                    </a:lnTo>
                    <a:lnTo>
                      <a:pt x="8" y="286"/>
                    </a:lnTo>
                    <a:lnTo>
                      <a:pt x="8" y="283"/>
                    </a:lnTo>
                    <a:lnTo>
                      <a:pt x="9" y="283"/>
                    </a:lnTo>
                    <a:lnTo>
                      <a:pt x="10" y="283"/>
                    </a:lnTo>
                    <a:lnTo>
                      <a:pt x="11" y="283"/>
                    </a:lnTo>
                    <a:lnTo>
                      <a:pt x="11" y="279"/>
                    </a:lnTo>
                    <a:lnTo>
                      <a:pt x="13" y="279"/>
                    </a:lnTo>
                    <a:lnTo>
                      <a:pt x="13" y="276"/>
                    </a:lnTo>
                    <a:lnTo>
                      <a:pt x="14" y="276"/>
                    </a:lnTo>
                    <a:lnTo>
                      <a:pt x="14" y="273"/>
                    </a:lnTo>
                    <a:lnTo>
                      <a:pt x="15" y="273"/>
                    </a:lnTo>
                    <a:lnTo>
                      <a:pt x="15" y="269"/>
                    </a:lnTo>
                    <a:lnTo>
                      <a:pt x="18" y="269"/>
                    </a:lnTo>
                    <a:lnTo>
                      <a:pt x="19" y="269"/>
                    </a:lnTo>
                    <a:lnTo>
                      <a:pt x="20" y="269"/>
                    </a:lnTo>
                    <a:lnTo>
                      <a:pt x="20" y="266"/>
                    </a:lnTo>
                    <a:lnTo>
                      <a:pt x="21" y="266"/>
                    </a:lnTo>
                    <a:lnTo>
                      <a:pt x="21" y="262"/>
                    </a:lnTo>
                    <a:lnTo>
                      <a:pt x="22" y="262"/>
                    </a:lnTo>
                    <a:lnTo>
                      <a:pt x="22" y="259"/>
                    </a:lnTo>
                    <a:lnTo>
                      <a:pt x="23" y="259"/>
                    </a:lnTo>
                    <a:lnTo>
                      <a:pt x="23" y="255"/>
                    </a:lnTo>
                    <a:lnTo>
                      <a:pt x="23" y="252"/>
                    </a:lnTo>
                    <a:lnTo>
                      <a:pt x="24" y="252"/>
                    </a:lnTo>
                    <a:lnTo>
                      <a:pt x="24" y="249"/>
                    </a:lnTo>
                    <a:lnTo>
                      <a:pt x="25" y="249"/>
                    </a:lnTo>
                    <a:lnTo>
                      <a:pt x="25" y="245"/>
                    </a:lnTo>
                    <a:lnTo>
                      <a:pt x="27" y="245"/>
                    </a:lnTo>
                    <a:lnTo>
                      <a:pt x="28" y="245"/>
                    </a:lnTo>
                    <a:lnTo>
                      <a:pt x="28" y="242"/>
                    </a:lnTo>
                    <a:lnTo>
                      <a:pt x="29" y="242"/>
                    </a:lnTo>
                    <a:lnTo>
                      <a:pt x="29" y="238"/>
                    </a:lnTo>
                    <a:lnTo>
                      <a:pt x="31" y="238"/>
                    </a:lnTo>
                    <a:lnTo>
                      <a:pt x="31" y="235"/>
                    </a:lnTo>
                    <a:lnTo>
                      <a:pt x="31" y="231"/>
                    </a:lnTo>
                    <a:lnTo>
                      <a:pt x="32" y="231"/>
                    </a:lnTo>
                    <a:lnTo>
                      <a:pt x="32" y="227"/>
                    </a:lnTo>
                    <a:lnTo>
                      <a:pt x="33" y="227"/>
                    </a:lnTo>
                    <a:lnTo>
                      <a:pt x="34" y="227"/>
                    </a:lnTo>
                    <a:lnTo>
                      <a:pt x="35" y="227"/>
                    </a:lnTo>
                    <a:lnTo>
                      <a:pt x="36" y="227"/>
                    </a:lnTo>
                    <a:lnTo>
                      <a:pt x="37" y="227"/>
                    </a:lnTo>
                    <a:lnTo>
                      <a:pt x="37" y="224"/>
                    </a:lnTo>
                    <a:lnTo>
                      <a:pt x="39" y="224"/>
                    </a:lnTo>
                    <a:lnTo>
                      <a:pt x="39" y="220"/>
                    </a:lnTo>
                    <a:lnTo>
                      <a:pt x="40" y="220"/>
                    </a:lnTo>
                    <a:lnTo>
                      <a:pt x="40" y="217"/>
                    </a:lnTo>
                    <a:lnTo>
                      <a:pt x="41" y="217"/>
                    </a:lnTo>
                    <a:lnTo>
                      <a:pt x="43" y="217"/>
                    </a:lnTo>
                    <a:lnTo>
                      <a:pt x="44" y="217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8" y="213"/>
                    </a:lnTo>
                    <a:lnTo>
                      <a:pt x="48" y="209"/>
                    </a:lnTo>
                    <a:lnTo>
                      <a:pt x="50" y="209"/>
                    </a:lnTo>
                    <a:lnTo>
                      <a:pt x="54" y="209"/>
                    </a:lnTo>
                    <a:lnTo>
                      <a:pt x="54" y="206"/>
                    </a:lnTo>
                    <a:lnTo>
                      <a:pt x="55" y="206"/>
                    </a:lnTo>
                    <a:lnTo>
                      <a:pt x="56" y="206"/>
                    </a:lnTo>
                    <a:lnTo>
                      <a:pt x="56" y="202"/>
                    </a:lnTo>
                    <a:lnTo>
                      <a:pt x="57" y="202"/>
                    </a:lnTo>
                    <a:lnTo>
                      <a:pt x="58" y="202"/>
                    </a:lnTo>
                    <a:lnTo>
                      <a:pt x="60" y="202"/>
                    </a:lnTo>
                    <a:lnTo>
                      <a:pt x="61" y="202"/>
                    </a:lnTo>
                    <a:lnTo>
                      <a:pt x="61" y="198"/>
                    </a:lnTo>
                    <a:lnTo>
                      <a:pt x="62" y="198"/>
                    </a:lnTo>
                    <a:lnTo>
                      <a:pt x="62" y="194"/>
                    </a:lnTo>
                    <a:lnTo>
                      <a:pt x="64" y="194"/>
                    </a:lnTo>
                    <a:lnTo>
                      <a:pt x="64" y="190"/>
                    </a:lnTo>
                    <a:lnTo>
                      <a:pt x="69" y="190"/>
                    </a:lnTo>
                    <a:lnTo>
                      <a:pt x="72" y="190"/>
                    </a:lnTo>
                    <a:lnTo>
                      <a:pt x="76" y="190"/>
                    </a:lnTo>
                    <a:lnTo>
                      <a:pt x="77" y="190"/>
                    </a:lnTo>
                    <a:lnTo>
                      <a:pt x="78" y="190"/>
                    </a:lnTo>
                    <a:lnTo>
                      <a:pt x="81" y="190"/>
                    </a:lnTo>
                    <a:lnTo>
                      <a:pt x="81" y="186"/>
                    </a:lnTo>
                    <a:lnTo>
                      <a:pt x="82" y="186"/>
                    </a:lnTo>
                    <a:lnTo>
                      <a:pt x="83" y="186"/>
                    </a:lnTo>
                    <a:lnTo>
                      <a:pt x="84" y="186"/>
                    </a:lnTo>
                    <a:lnTo>
                      <a:pt x="89" y="186"/>
                    </a:lnTo>
                    <a:lnTo>
                      <a:pt x="90" y="186"/>
                    </a:lnTo>
                    <a:lnTo>
                      <a:pt x="91" y="186"/>
                    </a:lnTo>
                    <a:lnTo>
                      <a:pt x="91" y="182"/>
                    </a:lnTo>
                    <a:lnTo>
                      <a:pt x="92" y="182"/>
                    </a:lnTo>
                    <a:lnTo>
                      <a:pt x="94" y="182"/>
                    </a:lnTo>
                    <a:lnTo>
                      <a:pt x="94" y="178"/>
                    </a:lnTo>
                    <a:lnTo>
                      <a:pt x="95" y="178"/>
                    </a:lnTo>
                    <a:lnTo>
                      <a:pt x="101" y="178"/>
                    </a:lnTo>
                    <a:lnTo>
                      <a:pt x="101" y="174"/>
                    </a:lnTo>
                    <a:lnTo>
                      <a:pt x="102" y="174"/>
                    </a:lnTo>
                    <a:lnTo>
                      <a:pt x="103" y="174"/>
                    </a:lnTo>
                    <a:lnTo>
                      <a:pt x="104" y="174"/>
                    </a:lnTo>
                    <a:lnTo>
                      <a:pt x="104" y="170"/>
                    </a:lnTo>
                    <a:lnTo>
                      <a:pt x="106" y="170"/>
                    </a:lnTo>
                    <a:lnTo>
                      <a:pt x="107" y="170"/>
                    </a:lnTo>
                    <a:lnTo>
                      <a:pt x="107" y="166"/>
                    </a:lnTo>
                    <a:lnTo>
                      <a:pt x="110" y="166"/>
                    </a:lnTo>
                    <a:lnTo>
                      <a:pt x="118" y="166"/>
                    </a:lnTo>
                    <a:lnTo>
                      <a:pt x="118" y="161"/>
                    </a:lnTo>
                    <a:lnTo>
                      <a:pt x="120" y="161"/>
                    </a:lnTo>
                    <a:lnTo>
                      <a:pt x="121" y="161"/>
                    </a:lnTo>
                    <a:lnTo>
                      <a:pt x="121" y="157"/>
                    </a:lnTo>
                    <a:lnTo>
                      <a:pt x="125" y="157"/>
                    </a:lnTo>
                    <a:lnTo>
                      <a:pt x="127" y="157"/>
                    </a:lnTo>
                    <a:lnTo>
                      <a:pt x="128" y="157"/>
                    </a:lnTo>
                    <a:lnTo>
                      <a:pt x="129" y="157"/>
                    </a:lnTo>
                    <a:lnTo>
                      <a:pt x="129" y="152"/>
                    </a:lnTo>
                    <a:lnTo>
                      <a:pt x="130" y="152"/>
                    </a:lnTo>
                    <a:lnTo>
                      <a:pt x="130" y="148"/>
                    </a:lnTo>
                    <a:lnTo>
                      <a:pt x="132" y="148"/>
                    </a:lnTo>
                    <a:lnTo>
                      <a:pt x="132" y="144"/>
                    </a:lnTo>
                    <a:lnTo>
                      <a:pt x="133" y="144"/>
                    </a:lnTo>
                    <a:lnTo>
                      <a:pt x="133" y="139"/>
                    </a:lnTo>
                    <a:lnTo>
                      <a:pt x="133" y="135"/>
                    </a:lnTo>
                    <a:lnTo>
                      <a:pt x="134" y="135"/>
                    </a:lnTo>
                    <a:lnTo>
                      <a:pt x="134" y="130"/>
                    </a:lnTo>
                    <a:lnTo>
                      <a:pt x="135" y="130"/>
                    </a:lnTo>
                    <a:lnTo>
                      <a:pt x="140" y="130"/>
                    </a:lnTo>
                    <a:lnTo>
                      <a:pt x="141" y="130"/>
                    </a:lnTo>
                    <a:lnTo>
                      <a:pt x="142" y="130"/>
                    </a:lnTo>
                    <a:lnTo>
                      <a:pt x="149" y="130"/>
                    </a:lnTo>
                    <a:lnTo>
                      <a:pt x="153" y="130"/>
                    </a:lnTo>
                    <a:lnTo>
                      <a:pt x="153" y="125"/>
                    </a:lnTo>
                    <a:lnTo>
                      <a:pt x="161" y="125"/>
                    </a:lnTo>
                    <a:lnTo>
                      <a:pt x="161" y="121"/>
                    </a:lnTo>
                    <a:lnTo>
                      <a:pt x="162" y="121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2"/>
                    </a:lnTo>
                    <a:lnTo>
                      <a:pt x="165" y="112"/>
                    </a:lnTo>
                    <a:lnTo>
                      <a:pt x="166" y="112"/>
                    </a:lnTo>
                    <a:lnTo>
                      <a:pt x="166" y="107"/>
                    </a:lnTo>
                    <a:lnTo>
                      <a:pt x="167" y="107"/>
                    </a:lnTo>
                    <a:lnTo>
                      <a:pt x="167" y="102"/>
                    </a:lnTo>
                    <a:lnTo>
                      <a:pt x="168" y="102"/>
                    </a:lnTo>
                    <a:lnTo>
                      <a:pt x="171" y="102"/>
                    </a:lnTo>
                    <a:lnTo>
                      <a:pt x="171" y="97"/>
                    </a:lnTo>
                    <a:lnTo>
                      <a:pt x="172" y="97"/>
                    </a:lnTo>
                    <a:lnTo>
                      <a:pt x="178" y="97"/>
                    </a:lnTo>
                    <a:lnTo>
                      <a:pt x="179" y="97"/>
                    </a:lnTo>
                    <a:lnTo>
                      <a:pt x="187" y="97"/>
                    </a:lnTo>
                    <a:lnTo>
                      <a:pt x="191" y="97"/>
                    </a:lnTo>
                    <a:lnTo>
                      <a:pt x="191" y="93"/>
                    </a:lnTo>
                    <a:lnTo>
                      <a:pt x="194" y="93"/>
                    </a:lnTo>
                    <a:lnTo>
                      <a:pt x="194" y="88"/>
                    </a:lnTo>
                    <a:lnTo>
                      <a:pt x="197" y="88"/>
                    </a:lnTo>
                    <a:lnTo>
                      <a:pt x="202" y="88"/>
                    </a:lnTo>
                    <a:lnTo>
                      <a:pt x="205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1" y="88"/>
                    </a:lnTo>
                    <a:lnTo>
                      <a:pt x="222" y="88"/>
                    </a:lnTo>
                    <a:lnTo>
                      <a:pt x="224" y="88"/>
                    </a:lnTo>
                    <a:lnTo>
                      <a:pt x="227" y="88"/>
                    </a:lnTo>
                    <a:lnTo>
                      <a:pt x="228" y="88"/>
                    </a:lnTo>
                    <a:lnTo>
                      <a:pt x="228" y="82"/>
                    </a:lnTo>
                    <a:lnTo>
                      <a:pt x="231" y="82"/>
                    </a:lnTo>
                    <a:lnTo>
                      <a:pt x="235" y="82"/>
                    </a:lnTo>
                    <a:lnTo>
                      <a:pt x="243" y="82"/>
                    </a:lnTo>
                    <a:lnTo>
                      <a:pt x="244" y="82"/>
                    </a:lnTo>
                    <a:lnTo>
                      <a:pt x="245" y="82"/>
                    </a:lnTo>
                    <a:lnTo>
                      <a:pt x="246" y="82"/>
                    </a:lnTo>
                    <a:lnTo>
                      <a:pt x="251" y="82"/>
                    </a:lnTo>
                    <a:lnTo>
                      <a:pt x="253" y="82"/>
                    </a:lnTo>
                    <a:lnTo>
                      <a:pt x="253" y="77"/>
                    </a:lnTo>
                    <a:lnTo>
                      <a:pt x="256" y="77"/>
                    </a:lnTo>
                    <a:lnTo>
                      <a:pt x="257" y="77"/>
                    </a:lnTo>
                    <a:lnTo>
                      <a:pt x="259" y="77"/>
                    </a:lnTo>
                    <a:lnTo>
                      <a:pt x="260" y="77"/>
                    </a:lnTo>
                    <a:lnTo>
                      <a:pt x="261" y="77"/>
                    </a:lnTo>
                    <a:lnTo>
                      <a:pt x="262" y="77"/>
                    </a:lnTo>
                    <a:lnTo>
                      <a:pt x="262" y="70"/>
                    </a:lnTo>
                    <a:lnTo>
                      <a:pt x="274" y="70"/>
                    </a:lnTo>
                    <a:lnTo>
                      <a:pt x="280" y="70"/>
                    </a:lnTo>
                    <a:lnTo>
                      <a:pt x="281" y="70"/>
                    </a:lnTo>
                    <a:lnTo>
                      <a:pt x="282" y="70"/>
                    </a:lnTo>
                    <a:lnTo>
                      <a:pt x="283" y="70"/>
                    </a:lnTo>
                    <a:lnTo>
                      <a:pt x="285" y="70"/>
                    </a:lnTo>
                    <a:lnTo>
                      <a:pt x="285" y="64"/>
                    </a:lnTo>
                    <a:lnTo>
                      <a:pt x="287" y="64"/>
                    </a:lnTo>
                    <a:lnTo>
                      <a:pt x="291" y="64"/>
                    </a:lnTo>
                    <a:lnTo>
                      <a:pt x="293" y="64"/>
                    </a:lnTo>
                    <a:lnTo>
                      <a:pt x="297" y="64"/>
                    </a:lnTo>
                    <a:lnTo>
                      <a:pt x="299" y="64"/>
                    </a:lnTo>
                    <a:lnTo>
                      <a:pt x="300" y="64"/>
                    </a:lnTo>
                    <a:lnTo>
                      <a:pt x="303" y="64"/>
                    </a:lnTo>
                    <a:lnTo>
                      <a:pt x="305" y="64"/>
                    </a:lnTo>
                    <a:lnTo>
                      <a:pt x="306" y="64"/>
                    </a:lnTo>
                    <a:lnTo>
                      <a:pt x="307" y="64"/>
                    </a:lnTo>
                    <a:lnTo>
                      <a:pt x="309" y="64"/>
                    </a:lnTo>
                    <a:lnTo>
                      <a:pt x="312" y="64"/>
                    </a:lnTo>
                    <a:lnTo>
                      <a:pt x="314" y="64"/>
                    </a:lnTo>
                    <a:lnTo>
                      <a:pt x="315" y="64"/>
                    </a:lnTo>
                    <a:lnTo>
                      <a:pt x="317" y="64"/>
                    </a:lnTo>
                    <a:lnTo>
                      <a:pt x="319" y="64"/>
                    </a:lnTo>
                    <a:lnTo>
                      <a:pt x="320" y="64"/>
                    </a:lnTo>
                    <a:lnTo>
                      <a:pt x="321" y="64"/>
                    </a:lnTo>
                    <a:lnTo>
                      <a:pt x="323" y="64"/>
                    </a:lnTo>
                    <a:lnTo>
                      <a:pt x="323" y="55"/>
                    </a:lnTo>
                    <a:lnTo>
                      <a:pt x="327" y="55"/>
                    </a:lnTo>
                    <a:lnTo>
                      <a:pt x="332" y="55"/>
                    </a:lnTo>
                    <a:lnTo>
                      <a:pt x="336" y="55"/>
                    </a:lnTo>
                    <a:lnTo>
                      <a:pt x="338" y="55"/>
                    </a:lnTo>
                    <a:lnTo>
                      <a:pt x="339" y="55"/>
                    </a:lnTo>
                    <a:lnTo>
                      <a:pt x="345" y="55"/>
                    </a:lnTo>
                    <a:lnTo>
                      <a:pt x="347" y="55"/>
                    </a:lnTo>
                    <a:lnTo>
                      <a:pt x="353" y="55"/>
                    </a:lnTo>
                    <a:lnTo>
                      <a:pt x="353" y="45"/>
                    </a:lnTo>
                    <a:lnTo>
                      <a:pt x="355" y="45"/>
                    </a:lnTo>
                    <a:lnTo>
                      <a:pt x="356" y="45"/>
                    </a:lnTo>
                    <a:lnTo>
                      <a:pt x="358" y="45"/>
                    </a:lnTo>
                    <a:lnTo>
                      <a:pt x="359" y="45"/>
                    </a:lnTo>
                    <a:lnTo>
                      <a:pt x="360" y="45"/>
                    </a:lnTo>
                    <a:lnTo>
                      <a:pt x="362" y="45"/>
                    </a:lnTo>
                    <a:lnTo>
                      <a:pt x="362" y="34"/>
                    </a:lnTo>
                    <a:lnTo>
                      <a:pt x="366" y="34"/>
                    </a:lnTo>
                    <a:lnTo>
                      <a:pt x="367" y="34"/>
                    </a:lnTo>
                    <a:lnTo>
                      <a:pt x="372" y="34"/>
                    </a:lnTo>
                    <a:lnTo>
                      <a:pt x="373" y="34"/>
                    </a:lnTo>
                    <a:lnTo>
                      <a:pt x="374" y="34"/>
                    </a:lnTo>
                    <a:lnTo>
                      <a:pt x="375" y="34"/>
                    </a:lnTo>
                    <a:lnTo>
                      <a:pt x="378" y="34"/>
                    </a:lnTo>
                    <a:lnTo>
                      <a:pt x="379" y="34"/>
                    </a:lnTo>
                    <a:lnTo>
                      <a:pt x="382" y="34"/>
                    </a:lnTo>
                    <a:lnTo>
                      <a:pt x="383" y="34"/>
                    </a:lnTo>
                    <a:lnTo>
                      <a:pt x="385" y="34"/>
                    </a:lnTo>
                    <a:lnTo>
                      <a:pt x="388" y="34"/>
                    </a:lnTo>
                    <a:lnTo>
                      <a:pt x="388" y="20"/>
                    </a:lnTo>
                    <a:lnTo>
                      <a:pt x="392" y="20"/>
                    </a:lnTo>
                    <a:lnTo>
                      <a:pt x="393" y="20"/>
                    </a:lnTo>
                    <a:lnTo>
                      <a:pt x="395" y="20"/>
                    </a:lnTo>
                    <a:lnTo>
                      <a:pt x="398" y="20"/>
                    </a:lnTo>
                    <a:lnTo>
                      <a:pt x="401" y="20"/>
                    </a:lnTo>
                    <a:lnTo>
                      <a:pt x="403" y="20"/>
                    </a:lnTo>
                    <a:lnTo>
                      <a:pt x="408" y="20"/>
                    </a:lnTo>
                    <a:lnTo>
                      <a:pt x="412" y="20"/>
                    </a:lnTo>
                    <a:lnTo>
                      <a:pt x="413" y="20"/>
                    </a:lnTo>
                    <a:lnTo>
                      <a:pt x="418" y="20"/>
                    </a:lnTo>
                    <a:lnTo>
                      <a:pt x="418" y="0"/>
                    </a:lnTo>
                    <a:lnTo>
                      <a:pt x="420" y="0"/>
                    </a:lnTo>
                    <a:lnTo>
                      <a:pt x="423" y="0"/>
                    </a:lnTo>
                    <a:lnTo>
                      <a:pt x="425" y="0"/>
                    </a:lnTo>
                    <a:lnTo>
                      <a:pt x="426" y="0"/>
                    </a:lnTo>
                    <a:lnTo>
                      <a:pt x="428" y="0"/>
                    </a:lnTo>
                    <a:lnTo>
                      <a:pt x="431" y="0"/>
                    </a:lnTo>
                    <a:lnTo>
                      <a:pt x="433" y="0"/>
                    </a:lnTo>
                  </a:path>
                </a:pathLst>
              </a:custGeom>
              <a:noFill/>
              <a:ln w="9">
                <a:solidFill>
                  <a:srgbClr val="E37E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2" name="Freeform 19"/>
              <p:cNvSpPr>
                <a:spLocks/>
              </p:cNvSpPr>
              <p:nvPr/>
            </p:nvSpPr>
            <p:spPr bwMode="auto">
              <a:xfrm>
                <a:off x="1220239" y="2454618"/>
                <a:ext cx="2052318" cy="3351252"/>
              </a:xfrm>
              <a:custGeom>
                <a:avLst/>
                <a:gdLst>
                  <a:gd name="T0" fmla="*/ 0 w 406"/>
                  <a:gd name="T1" fmla="*/ 2147483647 h 576"/>
                  <a:gd name="T2" fmla="*/ 0 w 406"/>
                  <a:gd name="T3" fmla="*/ 2147483647 h 576"/>
                  <a:gd name="T4" fmla="*/ 0 w 406"/>
                  <a:gd name="T5" fmla="*/ 2147483647 h 576"/>
                  <a:gd name="T6" fmla="*/ 0 w 406"/>
                  <a:gd name="T7" fmla="*/ 2147483647 h 576"/>
                  <a:gd name="T8" fmla="*/ 0 w 406"/>
                  <a:gd name="T9" fmla="*/ 2147483647 h 576"/>
                  <a:gd name="T10" fmla="*/ 0 w 406"/>
                  <a:gd name="T11" fmla="*/ 2147483647 h 576"/>
                  <a:gd name="T12" fmla="*/ 2147483647 w 406"/>
                  <a:gd name="T13" fmla="*/ 2147483647 h 576"/>
                  <a:gd name="T14" fmla="*/ 2147483647 w 406"/>
                  <a:gd name="T15" fmla="*/ 2147483647 h 576"/>
                  <a:gd name="T16" fmla="*/ 2147483647 w 406"/>
                  <a:gd name="T17" fmla="*/ 2147483647 h 576"/>
                  <a:gd name="T18" fmla="*/ 2147483647 w 406"/>
                  <a:gd name="T19" fmla="*/ 2147483647 h 576"/>
                  <a:gd name="T20" fmla="*/ 2147483647 w 406"/>
                  <a:gd name="T21" fmla="*/ 2147483647 h 576"/>
                  <a:gd name="T22" fmla="*/ 2147483647 w 406"/>
                  <a:gd name="T23" fmla="*/ 2147483647 h 576"/>
                  <a:gd name="T24" fmla="*/ 2147483647 w 406"/>
                  <a:gd name="T25" fmla="*/ 2147483647 h 576"/>
                  <a:gd name="T26" fmla="*/ 2147483647 w 406"/>
                  <a:gd name="T27" fmla="*/ 2147483647 h 576"/>
                  <a:gd name="T28" fmla="*/ 2147483647 w 406"/>
                  <a:gd name="T29" fmla="*/ 2147483647 h 576"/>
                  <a:gd name="T30" fmla="*/ 2147483647 w 406"/>
                  <a:gd name="T31" fmla="*/ 2147483647 h 576"/>
                  <a:gd name="T32" fmla="*/ 2147483647 w 406"/>
                  <a:gd name="T33" fmla="*/ 2147483647 h 576"/>
                  <a:gd name="T34" fmla="*/ 2147483647 w 406"/>
                  <a:gd name="T35" fmla="*/ 2147483647 h 576"/>
                  <a:gd name="T36" fmla="*/ 2147483647 w 406"/>
                  <a:gd name="T37" fmla="*/ 2147483647 h 576"/>
                  <a:gd name="T38" fmla="*/ 2147483647 w 406"/>
                  <a:gd name="T39" fmla="*/ 2147483647 h 576"/>
                  <a:gd name="T40" fmla="*/ 2147483647 w 406"/>
                  <a:gd name="T41" fmla="*/ 2147483647 h 576"/>
                  <a:gd name="T42" fmla="*/ 2147483647 w 406"/>
                  <a:gd name="T43" fmla="*/ 2147483647 h 576"/>
                  <a:gd name="T44" fmla="*/ 2147483647 w 406"/>
                  <a:gd name="T45" fmla="*/ 2147483647 h 576"/>
                  <a:gd name="T46" fmla="*/ 2147483647 w 406"/>
                  <a:gd name="T47" fmla="*/ 2147483647 h 576"/>
                  <a:gd name="T48" fmla="*/ 2147483647 w 406"/>
                  <a:gd name="T49" fmla="*/ 2147483647 h 576"/>
                  <a:gd name="T50" fmla="*/ 2147483647 w 406"/>
                  <a:gd name="T51" fmla="*/ 2147483647 h 576"/>
                  <a:gd name="T52" fmla="*/ 2147483647 w 406"/>
                  <a:gd name="T53" fmla="*/ 2147483647 h 576"/>
                  <a:gd name="T54" fmla="*/ 2147483647 w 406"/>
                  <a:gd name="T55" fmla="*/ 2147483647 h 576"/>
                  <a:gd name="T56" fmla="*/ 2147483647 w 406"/>
                  <a:gd name="T57" fmla="*/ 2147483647 h 576"/>
                  <a:gd name="T58" fmla="*/ 2147483647 w 406"/>
                  <a:gd name="T59" fmla="*/ 2147483647 h 576"/>
                  <a:gd name="T60" fmla="*/ 2147483647 w 406"/>
                  <a:gd name="T61" fmla="*/ 2147483647 h 576"/>
                  <a:gd name="T62" fmla="*/ 2147483647 w 406"/>
                  <a:gd name="T63" fmla="*/ 2147483647 h 576"/>
                  <a:gd name="T64" fmla="*/ 2147483647 w 406"/>
                  <a:gd name="T65" fmla="*/ 2147483647 h 576"/>
                  <a:gd name="T66" fmla="*/ 2147483647 w 406"/>
                  <a:gd name="T67" fmla="*/ 2147483647 h 576"/>
                  <a:gd name="T68" fmla="*/ 2147483647 w 406"/>
                  <a:gd name="T69" fmla="*/ 2147483647 h 576"/>
                  <a:gd name="T70" fmla="*/ 2147483647 w 406"/>
                  <a:gd name="T71" fmla="*/ 2147483647 h 576"/>
                  <a:gd name="T72" fmla="*/ 2147483647 w 406"/>
                  <a:gd name="T73" fmla="*/ 2147483647 h 576"/>
                  <a:gd name="T74" fmla="*/ 2147483647 w 406"/>
                  <a:gd name="T75" fmla="*/ 2147483647 h 576"/>
                  <a:gd name="T76" fmla="*/ 2147483647 w 406"/>
                  <a:gd name="T77" fmla="*/ 2147483647 h 576"/>
                  <a:gd name="T78" fmla="*/ 2147483647 w 406"/>
                  <a:gd name="T79" fmla="*/ 2147483647 h 576"/>
                  <a:gd name="T80" fmla="*/ 2147483647 w 406"/>
                  <a:gd name="T81" fmla="*/ 2147483647 h 576"/>
                  <a:gd name="T82" fmla="*/ 2147483647 w 406"/>
                  <a:gd name="T83" fmla="*/ 0 h 576"/>
                  <a:gd name="T84" fmla="*/ 2147483647 w 406"/>
                  <a:gd name="T85" fmla="*/ 0 h 57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06"/>
                  <a:gd name="T130" fmla="*/ 0 h 576"/>
                  <a:gd name="T131" fmla="*/ 406 w 406"/>
                  <a:gd name="T132" fmla="*/ 576 h 57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06" h="576">
                    <a:moveTo>
                      <a:pt x="0" y="576"/>
                    </a:moveTo>
                    <a:lnTo>
                      <a:pt x="0" y="576"/>
                    </a:lnTo>
                    <a:lnTo>
                      <a:pt x="7" y="576"/>
                    </a:lnTo>
                    <a:lnTo>
                      <a:pt x="7" y="549"/>
                    </a:lnTo>
                    <a:lnTo>
                      <a:pt x="10" y="549"/>
                    </a:lnTo>
                    <a:lnTo>
                      <a:pt x="10" y="523"/>
                    </a:lnTo>
                    <a:lnTo>
                      <a:pt x="14" y="523"/>
                    </a:lnTo>
                    <a:lnTo>
                      <a:pt x="21" y="523"/>
                    </a:lnTo>
                    <a:lnTo>
                      <a:pt x="21" y="497"/>
                    </a:lnTo>
                    <a:lnTo>
                      <a:pt x="24" y="497"/>
                    </a:lnTo>
                    <a:lnTo>
                      <a:pt x="24" y="470"/>
                    </a:lnTo>
                    <a:lnTo>
                      <a:pt x="25" y="470"/>
                    </a:lnTo>
                    <a:lnTo>
                      <a:pt x="26" y="470"/>
                    </a:lnTo>
                    <a:lnTo>
                      <a:pt x="27" y="470"/>
                    </a:lnTo>
                    <a:lnTo>
                      <a:pt x="30" y="470"/>
                    </a:lnTo>
                    <a:lnTo>
                      <a:pt x="32" y="470"/>
                    </a:lnTo>
                    <a:lnTo>
                      <a:pt x="32" y="439"/>
                    </a:lnTo>
                    <a:lnTo>
                      <a:pt x="35" y="439"/>
                    </a:lnTo>
                    <a:lnTo>
                      <a:pt x="49" y="439"/>
                    </a:lnTo>
                    <a:lnTo>
                      <a:pt x="53" y="439"/>
                    </a:lnTo>
                    <a:lnTo>
                      <a:pt x="62" y="439"/>
                    </a:lnTo>
                    <a:lnTo>
                      <a:pt x="62" y="405"/>
                    </a:lnTo>
                    <a:lnTo>
                      <a:pt x="69" y="405"/>
                    </a:lnTo>
                    <a:lnTo>
                      <a:pt x="74" y="405"/>
                    </a:lnTo>
                    <a:lnTo>
                      <a:pt x="84" y="405"/>
                    </a:lnTo>
                    <a:lnTo>
                      <a:pt x="91" y="405"/>
                    </a:lnTo>
                    <a:lnTo>
                      <a:pt x="106" y="405"/>
                    </a:lnTo>
                    <a:lnTo>
                      <a:pt x="106" y="364"/>
                    </a:lnTo>
                    <a:lnTo>
                      <a:pt x="115" y="364"/>
                    </a:lnTo>
                    <a:lnTo>
                      <a:pt x="118" y="364"/>
                    </a:lnTo>
                    <a:lnTo>
                      <a:pt x="125" y="364"/>
                    </a:lnTo>
                    <a:lnTo>
                      <a:pt x="129" y="364"/>
                    </a:lnTo>
                    <a:lnTo>
                      <a:pt x="129" y="312"/>
                    </a:lnTo>
                    <a:lnTo>
                      <a:pt x="131" y="312"/>
                    </a:lnTo>
                    <a:lnTo>
                      <a:pt x="150" y="312"/>
                    </a:lnTo>
                    <a:lnTo>
                      <a:pt x="150" y="256"/>
                    </a:lnTo>
                    <a:lnTo>
                      <a:pt x="166" y="256"/>
                    </a:lnTo>
                    <a:lnTo>
                      <a:pt x="166" y="200"/>
                    </a:lnTo>
                    <a:lnTo>
                      <a:pt x="179" y="200"/>
                    </a:lnTo>
                    <a:lnTo>
                      <a:pt x="191" y="200"/>
                    </a:lnTo>
                    <a:lnTo>
                      <a:pt x="191" y="138"/>
                    </a:lnTo>
                    <a:lnTo>
                      <a:pt x="206" y="138"/>
                    </a:lnTo>
                    <a:lnTo>
                      <a:pt x="220" y="138"/>
                    </a:lnTo>
                    <a:lnTo>
                      <a:pt x="221" y="138"/>
                    </a:lnTo>
                    <a:lnTo>
                      <a:pt x="252" y="138"/>
                    </a:lnTo>
                    <a:lnTo>
                      <a:pt x="265" y="138"/>
                    </a:lnTo>
                    <a:lnTo>
                      <a:pt x="299" y="138"/>
                    </a:lnTo>
                    <a:lnTo>
                      <a:pt x="299" y="0"/>
                    </a:lnTo>
                    <a:lnTo>
                      <a:pt x="321" y="0"/>
                    </a:lnTo>
                    <a:lnTo>
                      <a:pt x="406" y="0"/>
                    </a:lnTo>
                  </a:path>
                </a:pathLst>
              </a:custGeom>
              <a:noFill/>
              <a:ln w="9">
                <a:solidFill>
                  <a:srgbClr val="6E8E8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1220239" y="2494672"/>
                <a:ext cx="1766552" cy="3311197"/>
              </a:xfrm>
              <a:custGeom>
                <a:avLst/>
                <a:gdLst>
                  <a:gd name="T0" fmla="*/ 0 w 10000"/>
                  <a:gd name="T1" fmla="*/ 2147483647 h 10000"/>
                  <a:gd name="T2" fmla="*/ 0 w 10000"/>
                  <a:gd name="T3" fmla="*/ 2147483647 h 10000"/>
                  <a:gd name="T4" fmla="*/ 2147483647 w 10000"/>
                  <a:gd name="T5" fmla="*/ 2147483647 h 10000"/>
                  <a:gd name="T6" fmla="*/ 2147483647 w 10000"/>
                  <a:gd name="T7" fmla="*/ 2147483647 h 10000"/>
                  <a:gd name="T8" fmla="*/ 2147483647 w 10000"/>
                  <a:gd name="T9" fmla="*/ 2147483647 h 10000"/>
                  <a:gd name="T10" fmla="*/ 2147483647 w 10000"/>
                  <a:gd name="T11" fmla="*/ 2147483647 h 10000"/>
                  <a:gd name="T12" fmla="*/ 2147483647 w 10000"/>
                  <a:gd name="T13" fmla="*/ 2147483647 h 10000"/>
                  <a:gd name="T14" fmla="*/ 2147483647 w 10000"/>
                  <a:gd name="T15" fmla="*/ 2147483647 h 10000"/>
                  <a:gd name="T16" fmla="*/ 2147483647 w 10000"/>
                  <a:gd name="T17" fmla="*/ 2147483647 h 10000"/>
                  <a:gd name="T18" fmla="*/ 2147483647 w 10000"/>
                  <a:gd name="T19" fmla="*/ 2147483647 h 10000"/>
                  <a:gd name="T20" fmla="*/ 2147483647 w 10000"/>
                  <a:gd name="T21" fmla="*/ 2147483647 h 10000"/>
                  <a:gd name="T22" fmla="*/ 2147483647 w 10000"/>
                  <a:gd name="T23" fmla="*/ 2147483647 h 10000"/>
                  <a:gd name="T24" fmla="*/ 2147483647 w 10000"/>
                  <a:gd name="T25" fmla="*/ 2147483647 h 10000"/>
                  <a:gd name="T26" fmla="*/ 2147483647 w 10000"/>
                  <a:gd name="T27" fmla="*/ 2147483647 h 10000"/>
                  <a:gd name="T28" fmla="*/ 2147483647 w 10000"/>
                  <a:gd name="T29" fmla="*/ 2147483647 h 10000"/>
                  <a:gd name="T30" fmla="*/ 2147483647 w 10000"/>
                  <a:gd name="T31" fmla="*/ 2147483647 h 10000"/>
                  <a:gd name="T32" fmla="*/ 2147483647 w 10000"/>
                  <a:gd name="T33" fmla="*/ 2147483647 h 10000"/>
                  <a:gd name="T34" fmla="*/ 2147483647 w 10000"/>
                  <a:gd name="T35" fmla="*/ 2147483647 h 10000"/>
                  <a:gd name="T36" fmla="*/ 2147483647 w 10000"/>
                  <a:gd name="T37" fmla="*/ 2147483647 h 10000"/>
                  <a:gd name="T38" fmla="*/ 2147483647 w 10000"/>
                  <a:gd name="T39" fmla="*/ 2147483647 h 10000"/>
                  <a:gd name="T40" fmla="*/ 2147483647 w 10000"/>
                  <a:gd name="T41" fmla="*/ 2147483647 h 10000"/>
                  <a:gd name="T42" fmla="*/ 2147483647 w 10000"/>
                  <a:gd name="T43" fmla="*/ 2147483647 h 10000"/>
                  <a:gd name="T44" fmla="*/ 2147483647 w 10000"/>
                  <a:gd name="T45" fmla="*/ 2147483647 h 10000"/>
                  <a:gd name="T46" fmla="*/ 2147483647 w 10000"/>
                  <a:gd name="T47" fmla="*/ 2147483647 h 10000"/>
                  <a:gd name="T48" fmla="*/ 2147483647 w 10000"/>
                  <a:gd name="T49" fmla="*/ 2147483647 h 10000"/>
                  <a:gd name="T50" fmla="*/ 2147483647 w 10000"/>
                  <a:gd name="T51" fmla="*/ 2147483647 h 10000"/>
                  <a:gd name="T52" fmla="*/ 2147483647 w 10000"/>
                  <a:gd name="T53" fmla="*/ 2147483647 h 10000"/>
                  <a:gd name="T54" fmla="*/ 2147483647 w 10000"/>
                  <a:gd name="T55" fmla="*/ 2147483647 h 10000"/>
                  <a:gd name="T56" fmla="*/ 2147483647 w 10000"/>
                  <a:gd name="T57" fmla="*/ 2147483647 h 10000"/>
                  <a:gd name="T58" fmla="*/ 2147483647 w 10000"/>
                  <a:gd name="T59" fmla="*/ 2147483647 h 10000"/>
                  <a:gd name="T60" fmla="*/ 2147483647 w 10000"/>
                  <a:gd name="T61" fmla="*/ 2147483647 h 10000"/>
                  <a:gd name="T62" fmla="*/ 2147483647 w 10000"/>
                  <a:gd name="T63" fmla="*/ 2147483647 h 10000"/>
                  <a:gd name="T64" fmla="*/ 2147483647 w 10000"/>
                  <a:gd name="T65" fmla="*/ 2147483647 h 10000"/>
                  <a:gd name="T66" fmla="*/ 2147483647 w 10000"/>
                  <a:gd name="T67" fmla="*/ 2147483647 h 10000"/>
                  <a:gd name="T68" fmla="*/ 2147483647 w 10000"/>
                  <a:gd name="T69" fmla="*/ 2147483647 h 10000"/>
                  <a:gd name="T70" fmla="*/ 2147483647 w 10000"/>
                  <a:gd name="T71" fmla="*/ 2147483647 h 10000"/>
                  <a:gd name="T72" fmla="*/ 2147483647 w 10000"/>
                  <a:gd name="T73" fmla="*/ 2147483647 h 10000"/>
                  <a:gd name="T74" fmla="*/ 2147483647 w 10000"/>
                  <a:gd name="T75" fmla="*/ 2147483647 h 10000"/>
                  <a:gd name="T76" fmla="*/ 2147483647 w 10000"/>
                  <a:gd name="T77" fmla="*/ 2147483647 h 10000"/>
                  <a:gd name="T78" fmla="*/ 2147483647 w 10000"/>
                  <a:gd name="T79" fmla="*/ 2147483647 h 10000"/>
                  <a:gd name="T80" fmla="*/ 2147483647 w 10000"/>
                  <a:gd name="T81" fmla="*/ 2147483647 h 10000"/>
                  <a:gd name="T82" fmla="*/ 2147483647 w 10000"/>
                  <a:gd name="T83" fmla="*/ 2147483647 h 10000"/>
                  <a:gd name="T84" fmla="*/ 2147483647 w 10000"/>
                  <a:gd name="T85" fmla="*/ 2147483647 h 10000"/>
                  <a:gd name="T86" fmla="*/ 2147483647 w 10000"/>
                  <a:gd name="T87" fmla="*/ 2147483647 h 10000"/>
                  <a:gd name="T88" fmla="*/ 2147483647 w 10000"/>
                  <a:gd name="T89" fmla="*/ 2147483647 h 10000"/>
                  <a:gd name="T90" fmla="*/ 2147483647 w 10000"/>
                  <a:gd name="T91" fmla="*/ 2147483647 h 10000"/>
                  <a:gd name="T92" fmla="*/ 2147483647 w 10000"/>
                  <a:gd name="T93" fmla="*/ 2147483647 h 10000"/>
                  <a:gd name="T94" fmla="*/ 2147483647 w 10000"/>
                  <a:gd name="T95" fmla="*/ 2147483647 h 10000"/>
                  <a:gd name="T96" fmla="*/ 2147483647 w 10000"/>
                  <a:gd name="T97" fmla="*/ 2147483647 h 10000"/>
                  <a:gd name="T98" fmla="*/ 2147483647 w 10000"/>
                  <a:gd name="T99" fmla="*/ 2147483647 h 10000"/>
                  <a:gd name="T100" fmla="*/ 2147483647 w 10000"/>
                  <a:gd name="T101" fmla="*/ 2147483647 h 10000"/>
                  <a:gd name="T102" fmla="*/ 2147483647 w 10000"/>
                  <a:gd name="T103" fmla="*/ 0 h 10000"/>
                  <a:gd name="T104" fmla="*/ 2147483647 w 10000"/>
                  <a:gd name="T105" fmla="*/ 0 h 10000"/>
                  <a:gd name="T106" fmla="*/ 2147483647 w 10000"/>
                  <a:gd name="T107" fmla="*/ 0 h 100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0000"/>
                  <a:gd name="T163" fmla="*/ 0 h 10000"/>
                  <a:gd name="T164" fmla="*/ 10000 w 10000"/>
                  <a:gd name="T165" fmla="*/ 10000 h 100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0000" h="10000">
                    <a:moveTo>
                      <a:pt x="0" y="10000"/>
                    </a:moveTo>
                    <a:lnTo>
                      <a:pt x="0" y="10000"/>
                    </a:lnTo>
                    <a:lnTo>
                      <a:pt x="57" y="10000"/>
                    </a:lnTo>
                    <a:lnTo>
                      <a:pt x="57" y="9578"/>
                    </a:lnTo>
                    <a:lnTo>
                      <a:pt x="115" y="9578"/>
                    </a:lnTo>
                    <a:lnTo>
                      <a:pt x="115" y="9156"/>
                    </a:lnTo>
                    <a:lnTo>
                      <a:pt x="143" y="9156"/>
                    </a:lnTo>
                    <a:lnTo>
                      <a:pt x="201" y="9156"/>
                    </a:lnTo>
                    <a:lnTo>
                      <a:pt x="201" y="8717"/>
                    </a:lnTo>
                    <a:lnTo>
                      <a:pt x="315" y="8717"/>
                    </a:lnTo>
                    <a:lnTo>
                      <a:pt x="430" y="8717"/>
                    </a:lnTo>
                    <a:lnTo>
                      <a:pt x="430" y="8278"/>
                    </a:lnTo>
                    <a:lnTo>
                      <a:pt x="487" y="8278"/>
                    </a:lnTo>
                    <a:lnTo>
                      <a:pt x="487" y="7821"/>
                    </a:lnTo>
                    <a:lnTo>
                      <a:pt x="544" y="7821"/>
                    </a:lnTo>
                    <a:lnTo>
                      <a:pt x="602" y="7821"/>
                    </a:lnTo>
                    <a:lnTo>
                      <a:pt x="659" y="7821"/>
                    </a:lnTo>
                    <a:lnTo>
                      <a:pt x="659" y="7311"/>
                    </a:lnTo>
                    <a:lnTo>
                      <a:pt x="745" y="7311"/>
                    </a:lnTo>
                    <a:lnTo>
                      <a:pt x="1691" y="7311"/>
                    </a:lnTo>
                    <a:lnTo>
                      <a:pt x="1777" y="7311"/>
                    </a:lnTo>
                    <a:lnTo>
                      <a:pt x="2034" y="7311"/>
                    </a:lnTo>
                    <a:lnTo>
                      <a:pt x="2063" y="7311"/>
                    </a:lnTo>
                    <a:lnTo>
                      <a:pt x="2063" y="6714"/>
                    </a:lnTo>
                    <a:lnTo>
                      <a:pt x="2149" y="6714"/>
                    </a:lnTo>
                    <a:lnTo>
                      <a:pt x="2149" y="6134"/>
                    </a:lnTo>
                    <a:lnTo>
                      <a:pt x="2464" y="6134"/>
                    </a:lnTo>
                    <a:lnTo>
                      <a:pt x="2693" y="6134"/>
                    </a:lnTo>
                    <a:lnTo>
                      <a:pt x="2722" y="6134"/>
                    </a:lnTo>
                    <a:lnTo>
                      <a:pt x="2837" y="6134"/>
                    </a:lnTo>
                    <a:lnTo>
                      <a:pt x="3095" y="6134"/>
                    </a:lnTo>
                    <a:lnTo>
                      <a:pt x="3095" y="5413"/>
                    </a:lnTo>
                    <a:lnTo>
                      <a:pt x="3152" y="5413"/>
                    </a:lnTo>
                    <a:lnTo>
                      <a:pt x="3352" y="5413"/>
                    </a:lnTo>
                    <a:lnTo>
                      <a:pt x="3352" y="4657"/>
                    </a:lnTo>
                    <a:lnTo>
                      <a:pt x="3725" y="4657"/>
                    </a:lnTo>
                    <a:lnTo>
                      <a:pt x="4040" y="4657"/>
                    </a:lnTo>
                    <a:lnTo>
                      <a:pt x="4269" y="4657"/>
                    </a:lnTo>
                    <a:lnTo>
                      <a:pt x="4441" y="4657"/>
                    </a:lnTo>
                    <a:lnTo>
                      <a:pt x="4441" y="3726"/>
                    </a:lnTo>
                    <a:lnTo>
                      <a:pt x="4699" y="3726"/>
                    </a:lnTo>
                    <a:lnTo>
                      <a:pt x="5100" y="3726"/>
                    </a:lnTo>
                    <a:lnTo>
                      <a:pt x="5244" y="3726"/>
                    </a:lnTo>
                    <a:lnTo>
                      <a:pt x="5415" y="3726"/>
                    </a:lnTo>
                    <a:lnTo>
                      <a:pt x="5616" y="3726"/>
                    </a:lnTo>
                    <a:lnTo>
                      <a:pt x="5645" y="3726"/>
                    </a:lnTo>
                    <a:lnTo>
                      <a:pt x="5788" y="3726"/>
                    </a:lnTo>
                    <a:lnTo>
                      <a:pt x="7307" y="3726"/>
                    </a:lnTo>
                    <a:lnTo>
                      <a:pt x="8395" y="3726"/>
                    </a:lnTo>
                    <a:lnTo>
                      <a:pt x="8481" y="3726"/>
                    </a:lnTo>
                    <a:cubicBezTo>
                      <a:pt x="8445" y="3484"/>
                      <a:pt x="8410" y="3242"/>
                      <a:pt x="8374" y="3000"/>
                    </a:cubicBezTo>
                    <a:cubicBezTo>
                      <a:pt x="8410" y="2000"/>
                      <a:pt x="8445" y="1000"/>
                      <a:pt x="8481" y="0"/>
                    </a:cubicBezTo>
                    <a:lnTo>
                      <a:pt x="9341" y="0"/>
                    </a:lnTo>
                    <a:lnTo>
                      <a:pt x="10000" y="0"/>
                    </a:lnTo>
                  </a:path>
                </a:pathLst>
              </a:custGeom>
              <a:noFill/>
              <a:ln w="9">
                <a:solidFill>
                  <a:srgbClr val="C1053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V="1">
                <a:off x="1105915" y="2225414"/>
                <a:ext cx="2362" cy="3691718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15" name="Rectangle 23"/>
              <p:cNvSpPr>
                <a:spLocks noChangeArrowheads="1"/>
              </p:cNvSpPr>
              <p:nvPr/>
            </p:nvSpPr>
            <p:spPr bwMode="auto">
              <a:xfrm>
                <a:off x="791270" y="5652324"/>
                <a:ext cx="145449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630677" y="4786697"/>
                <a:ext cx="508072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0.15</a:t>
                </a: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633034" y="3916617"/>
                <a:ext cx="508072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0.30</a:t>
                </a:r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/>
            </p:nvSpPr>
            <p:spPr bwMode="auto">
              <a:xfrm>
                <a:off x="635397" y="3048763"/>
                <a:ext cx="508072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0.45</a:t>
                </a:r>
              </a:p>
            </p:txBody>
          </p:sp>
          <p:sp>
            <p:nvSpPr>
              <p:cNvPr id="19" name="Line 30"/>
              <p:cNvSpPr>
                <a:spLocks noChangeShapeType="1"/>
              </p:cNvSpPr>
              <p:nvPr/>
            </p:nvSpPr>
            <p:spPr bwMode="auto">
              <a:xfrm flipH="1">
                <a:off x="1050197" y="2336678"/>
                <a:ext cx="66128" cy="2226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/>
            </p:nvSpPr>
            <p:spPr bwMode="auto">
              <a:xfrm>
                <a:off x="633034" y="2183135"/>
                <a:ext cx="508072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0.60</a:t>
                </a:r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/>
            </p:nvSpPr>
            <p:spPr bwMode="auto">
              <a:xfrm rot="16200000">
                <a:off x="-622231" y="3906886"/>
                <a:ext cx="2186782" cy="344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Probability of death</a:t>
                </a:r>
              </a:p>
            </p:txBody>
          </p:sp>
          <p:sp>
            <p:nvSpPr>
              <p:cNvPr id="22" name="Line 82"/>
              <p:cNvSpPr>
                <a:spLocks noChangeShapeType="1"/>
              </p:cNvSpPr>
              <p:nvPr/>
            </p:nvSpPr>
            <p:spPr bwMode="auto">
              <a:xfrm>
                <a:off x="1116324" y="5917132"/>
                <a:ext cx="2434914" cy="0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3" name="Line 83"/>
              <p:cNvSpPr>
                <a:spLocks noChangeShapeType="1"/>
              </p:cNvSpPr>
              <p:nvPr/>
            </p:nvSpPr>
            <p:spPr bwMode="auto">
              <a:xfrm>
                <a:off x="1220239" y="5917132"/>
                <a:ext cx="0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4" name="Rectangle 84"/>
              <p:cNvSpPr>
                <a:spLocks noChangeArrowheads="1"/>
              </p:cNvSpPr>
              <p:nvPr/>
            </p:nvSpPr>
            <p:spPr bwMode="auto">
              <a:xfrm>
                <a:off x="1177729" y="6026170"/>
                <a:ext cx="145449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25" name="Line 85"/>
              <p:cNvSpPr>
                <a:spLocks noChangeShapeType="1"/>
              </p:cNvSpPr>
              <p:nvPr/>
            </p:nvSpPr>
            <p:spPr bwMode="auto">
              <a:xfrm>
                <a:off x="1588664" y="5917132"/>
                <a:ext cx="0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6" name="Line 87"/>
              <p:cNvSpPr>
                <a:spLocks noChangeShapeType="1"/>
              </p:cNvSpPr>
              <p:nvPr/>
            </p:nvSpPr>
            <p:spPr bwMode="auto">
              <a:xfrm>
                <a:off x="1964175" y="5917132"/>
                <a:ext cx="0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/>
            </p:nvSpPr>
            <p:spPr bwMode="auto">
              <a:xfrm>
                <a:off x="2291637" y="6012818"/>
                <a:ext cx="145449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6</a:t>
                </a:r>
              </a:p>
            </p:txBody>
          </p:sp>
          <p:sp>
            <p:nvSpPr>
              <p:cNvPr id="28" name="Line 89"/>
              <p:cNvSpPr>
                <a:spLocks noChangeShapeType="1"/>
              </p:cNvSpPr>
              <p:nvPr/>
            </p:nvSpPr>
            <p:spPr bwMode="auto">
              <a:xfrm>
                <a:off x="2337324" y="5917132"/>
                <a:ext cx="0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29" name="Line 91"/>
              <p:cNvSpPr>
                <a:spLocks noChangeShapeType="1"/>
              </p:cNvSpPr>
              <p:nvPr/>
            </p:nvSpPr>
            <p:spPr bwMode="auto">
              <a:xfrm>
                <a:off x="2705749" y="5917132"/>
                <a:ext cx="2361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30" name="Line 93"/>
              <p:cNvSpPr>
                <a:spLocks noChangeShapeType="1"/>
              </p:cNvSpPr>
              <p:nvPr/>
            </p:nvSpPr>
            <p:spPr bwMode="auto">
              <a:xfrm>
                <a:off x="3081259" y="5917132"/>
                <a:ext cx="2362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31" name="Line 95"/>
              <p:cNvSpPr>
                <a:spLocks noChangeShapeType="1"/>
              </p:cNvSpPr>
              <p:nvPr/>
            </p:nvSpPr>
            <p:spPr bwMode="auto">
              <a:xfrm>
                <a:off x="3456770" y="5917132"/>
                <a:ext cx="0" cy="75659"/>
              </a:xfrm>
              <a:prstGeom prst="line">
                <a:avLst/>
              </a:prstGeom>
              <a:noFill/>
              <a:ln w="6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  <a:spcBef>
                    <a:spcPct val="35000"/>
                  </a:spcBef>
                  <a:spcAft>
                    <a:spcPct val="25000"/>
                  </a:spcAft>
                  <a:buClr>
                    <a:schemeClr val="folHlink"/>
                  </a:buClr>
                  <a:buFont typeface="Arial" panose="020B0604020202020204" pitchFamily="34" charset="0"/>
                  <a:buChar char="•"/>
                  <a:defRPr/>
                </a:pPr>
                <a:endParaRPr lang="en-AU" dirty="0"/>
              </a:p>
            </p:txBody>
          </p:sp>
          <p:sp>
            <p:nvSpPr>
              <p:cNvPr id="32" name="Rectangle 96"/>
              <p:cNvSpPr>
                <a:spLocks noChangeArrowheads="1"/>
              </p:cNvSpPr>
              <p:nvPr/>
            </p:nvSpPr>
            <p:spPr bwMode="auto">
              <a:xfrm>
                <a:off x="3349064" y="6026170"/>
                <a:ext cx="290895" cy="326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12</a:t>
                </a:r>
              </a:p>
            </p:txBody>
          </p:sp>
          <p:sp>
            <p:nvSpPr>
              <p:cNvPr id="33" name="Rectangle 97"/>
              <p:cNvSpPr>
                <a:spLocks noChangeArrowheads="1"/>
              </p:cNvSpPr>
              <p:nvPr/>
            </p:nvSpPr>
            <p:spPr bwMode="auto">
              <a:xfrm>
                <a:off x="2117580" y="6330878"/>
                <a:ext cx="425316" cy="296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1" hangingPunct="1">
                  <a:defRPr/>
                </a:pPr>
                <a:r>
                  <a:rPr lang="en-US" dirty="0">
                    <a:cs typeface="Arial" pitchFamily="34" charset="0"/>
                  </a:rPr>
                  <a:t>Years</a:t>
                </a:r>
              </a:p>
            </p:txBody>
          </p:sp>
        </p:grp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7124" y="2176559"/>
              <a:ext cx="1716031" cy="129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Box 33"/>
          <p:cNvSpPr txBox="1"/>
          <p:nvPr/>
        </p:nvSpPr>
        <p:spPr>
          <a:xfrm>
            <a:off x="1047185" y="1580594"/>
            <a:ext cx="4160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Risk of death</a:t>
            </a:r>
            <a:endParaRPr lang="en-A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7" name="Object 102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97414637"/>
              </p:ext>
            </p:extLst>
          </p:nvPr>
        </p:nvGraphicFramePr>
        <p:xfrm>
          <a:off x="6393371" y="2480874"/>
          <a:ext cx="4921860" cy="304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8" name="Text Box 1028"/>
          <p:cNvSpPr txBox="1">
            <a:spLocks noChangeArrowheads="1"/>
          </p:cNvSpPr>
          <p:nvPr/>
        </p:nvSpPr>
        <p:spPr bwMode="auto">
          <a:xfrm rot="16203931">
            <a:off x="5062133" y="3690471"/>
            <a:ext cx="2195512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2B85B8"/>
              </a:buClr>
              <a:buFont typeface="Arial" panose="020B0604020202020204" pitchFamily="34" charset="0"/>
              <a:buNone/>
            </a:pPr>
            <a:r>
              <a:rPr lang="en-GB" alt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% progressed</a:t>
            </a:r>
          </a:p>
        </p:txBody>
      </p:sp>
      <p:sp>
        <p:nvSpPr>
          <p:cNvPr id="39" name="Text Box 1032"/>
          <p:cNvSpPr txBox="1">
            <a:spLocks noChangeArrowheads="1"/>
          </p:cNvSpPr>
          <p:nvPr/>
        </p:nvSpPr>
        <p:spPr bwMode="auto">
          <a:xfrm>
            <a:off x="6730531" y="1626662"/>
            <a:ext cx="4419600" cy="7571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2F23A"/>
              </a:buClr>
              <a:buNone/>
            </a:pPr>
            <a:r>
              <a:rPr lang="en-GB" altLang="en-US" b="1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Incidence (TDF)</a:t>
            </a:r>
            <a:endParaRPr lang="en-GB" altLang="en-US" b="1" dirty="0">
              <a:solidFill>
                <a:schemeClr val="tx2"/>
              </a:solidFill>
              <a:latin typeface="+mj-lt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F2F23A"/>
              </a:buClr>
              <a:buNone/>
            </a:pPr>
            <a:r>
              <a:rPr lang="en-GB" altLang="en-US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1.1 </a:t>
            </a:r>
            <a:r>
              <a:rPr lang="en-GB" altLang="en-US" sz="2000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(0.9–1.2) </a:t>
            </a:r>
            <a:r>
              <a:rPr lang="en-GB" altLang="en-US" b="1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/ 100 PYFU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13445" y="6577568"/>
            <a:ext cx="157855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en-US" sz="1200" b="1" dirty="0">
                <a:solidFill>
                  <a:srgbClr val="002060"/>
                </a:solidFill>
                <a:cs typeface="Arial" panose="020B0604020202020204" pitchFamily="34" charset="0"/>
              </a:rPr>
              <a:t>Kirk et al </a:t>
            </a:r>
            <a:r>
              <a:rPr lang="en-US" altLang="en-US" sz="1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2010 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6307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kidney disease: role of TDF</a:t>
            </a:r>
            <a:endParaRPr lang="en-US" dirty="0"/>
          </a:p>
        </p:txBody>
      </p: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70922"/>
            <a:ext cx="4330700" cy="29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26"/>
          <p:cNvSpPr txBox="1">
            <a:spLocks noChangeArrowheads="1"/>
          </p:cNvSpPr>
          <p:nvPr/>
        </p:nvSpPr>
        <p:spPr bwMode="auto">
          <a:xfrm>
            <a:off x="7366000" y="6586538"/>
            <a:ext cx="4826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sz="1200" b="1" i="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Nishijima</a:t>
            </a:r>
            <a:r>
              <a:rPr lang="en-US" altLang="en-US" sz="1200" b="1" i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1200" b="1" i="0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et al, PLoS ONE </a:t>
            </a:r>
            <a:r>
              <a:rPr lang="en-US" altLang="en-US" sz="1200" b="1" i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2012; </a:t>
            </a:r>
            <a:r>
              <a:rPr lang="en-US" altLang="en-US" sz="1200" b="1" i="0" dirty="0" err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Surial</a:t>
            </a:r>
            <a:r>
              <a:rPr lang="en-US" altLang="en-US" sz="1200" b="1" i="0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et al, IAS 2019</a:t>
            </a:r>
            <a:endParaRPr lang="en-US" altLang="en-US" sz="1200" b="1" i="0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5500" y="1417639"/>
            <a:ext cx="4267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Franklin Gothic Book" panose="020B0503020102020204" pitchFamily="34" charset="0"/>
              </a:rPr>
              <a:t>TDF effect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latin typeface="Franklin Gothic Book" panose="020B0503020102020204" pitchFamily="34" charset="0"/>
              </a:rPr>
              <a:t>more likely with lower weight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>
                <a:latin typeface="Franklin Gothic Book" panose="020B0503020102020204" pitchFamily="34" charset="0"/>
              </a:rPr>
              <a:t>l</a:t>
            </a:r>
            <a:r>
              <a:rPr lang="en-AU" sz="2400" dirty="0" smtClean="0">
                <a:latin typeface="Franklin Gothic Book" panose="020B0503020102020204" pitchFamily="34" charset="0"/>
              </a:rPr>
              <a:t>imited recovery</a:t>
            </a:r>
            <a:endParaRPr lang="en-AU" sz="2400" dirty="0">
              <a:latin typeface="Franklin Gothic Book" panose="020B05030201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444589" y="2463800"/>
            <a:ext cx="6137811" cy="3389075"/>
            <a:chOff x="4556909" y="1128576"/>
            <a:chExt cx="7549902" cy="4368699"/>
          </a:xfrm>
        </p:grpSpPr>
        <p:pic>
          <p:nvPicPr>
            <p:cNvPr id="7" name="Grafik 11">
              <a:extLst>
                <a:ext uri="{FF2B5EF4-FFF2-40B4-BE49-F238E27FC236}">
                  <a16:creationId xmlns:a16="http://schemas.microsoft.com/office/drawing/2014/main" id="{394E14A0-5FAD-3046-88EF-C38DAAFB9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94012"/>
            <a:stretch/>
          </p:blipFill>
          <p:spPr>
            <a:xfrm>
              <a:off x="4556909" y="1128576"/>
              <a:ext cx="675492" cy="4368699"/>
            </a:xfrm>
            <a:prstGeom prst="rect">
              <a:avLst/>
            </a:prstGeom>
          </p:spPr>
        </p:pic>
        <p:pic>
          <p:nvPicPr>
            <p:cNvPr id="8" name="Grafik 11">
              <a:extLst>
                <a:ext uri="{FF2B5EF4-FFF2-40B4-BE49-F238E27FC236}">
                  <a16:creationId xmlns:a16="http://schemas.microsoft.com/office/drawing/2014/main" id="{394E14A0-5FAD-3046-88EF-C38DAAFB92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501"/>
            <a:stretch/>
          </p:blipFill>
          <p:spPr>
            <a:xfrm>
              <a:off x="5168900" y="1128576"/>
              <a:ext cx="6937911" cy="43686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84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Chronic kidney disease: management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33898"/>
          </a:xfrm>
        </p:spPr>
        <p:txBody>
          <a:bodyPr>
            <a:normAutofit fontScale="92500"/>
          </a:bodyPr>
          <a:lstStyle/>
          <a:p>
            <a:r>
              <a:rPr lang="en-AU" altLang="en-US" dirty="0" smtClean="0">
                <a:solidFill>
                  <a:schemeClr val="tx1"/>
                </a:solidFill>
              </a:rPr>
              <a:t>Ensure </a:t>
            </a:r>
            <a:r>
              <a:rPr lang="en-AU" altLang="en-US" dirty="0">
                <a:solidFill>
                  <a:schemeClr val="tx1"/>
                </a:solidFill>
              </a:rPr>
              <a:t>patient hydrated when measuring </a:t>
            </a:r>
            <a:r>
              <a:rPr lang="en-AU" altLang="en-US" dirty="0" smtClean="0">
                <a:solidFill>
                  <a:schemeClr val="tx1"/>
                </a:solidFill>
              </a:rPr>
              <a:t>GFR</a:t>
            </a:r>
          </a:p>
          <a:p>
            <a:r>
              <a:rPr lang="en-AU" altLang="en-US" dirty="0" smtClean="0">
                <a:solidFill>
                  <a:schemeClr val="tx1"/>
                </a:solidFill>
              </a:rPr>
              <a:t>Avoid </a:t>
            </a:r>
            <a:r>
              <a:rPr lang="en-AU" altLang="en-US" dirty="0">
                <a:solidFill>
                  <a:schemeClr val="tx1"/>
                </a:solidFill>
              </a:rPr>
              <a:t>nephrotoxic drugs e.g. </a:t>
            </a:r>
            <a:r>
              <a:rPr lang="en-AU" altLang="en-US" dirty="0" smtClean="0">
                <a:solidFill>
                  <a:schemeClr val="tx1"/>
                </a:solidFill>
              </a:rPr>
              <a:t>diclofenac</a:t>
            </a:r>
          </a:p>
          <a:p>
            <a:r>
              <a:rPr lang="en-AU" altLang="en-US" dirty="0">
                <a:solidFill>
                  <a:schemeClr val="tx1"/>
                </a:solidFill>
              </a:rPr>
              <a:t>T</a:t>
            </a:r>
            <a:r>
              <a:rPr lang="en-AU" altLang="en-US" dirty="0" smtClean="0">
                <a:solidFill>
                  <a:schemeClr val="tx1"/>
                </a:solidFill>
              </a:rPr>
              <a:t>reat CKD </a:t>
            </a:r>
            <a:r>
              <a:rPr lang="en-AU" altLang="en-US" dirty="0">
                <a:solidFill>
                  <a:schemeClr val="tx1"/>
                </a:solidFill>
              </a:rPr>
              <a:t>risk factors </a:t>
            </a:r>
            <a:r>
              <a:rPr lang="en-AU" altLang="en-US" dirty="0" smtClean="0">
                <a:solidFill>
                  <a:schemeClr val="tx1"/>
                </a:solidFill>
              </a:rPr>
              <a:t>e.g. hypertension, diabetes, HCV</a:t>
            </a:r>
            <a:r>
              <a:rPr lang="en-AU" altLang="en-US" dirty="0">
                <a:solidFill>
                  <a:schemeClr val="tx1"/>
                </a:solidFill>
              </a:rPr>
              <a:t>, </a:t>
            </a:r>
            <a:r>
              <a:rPr lang="en-AU" altLang="en-US" dirty="0" smtClean="0">
                <a:solidFill>
                  <a:schemeClr val="tx1"/>
                </a:solidFill>
              </a:rPr>
              <a:t>HBV</a:t>
            </a:r>
          </a:p>
          <a:p>
            <a:r>
              <a:rPr lang="en-AU" altLang="en-US" dirty="0" smtClean="0">
                <a:solidFill>
                  <a:schemeClr val="tx1"/>
                </a:solidFill>
              </a:rPr>
              <a:t>Rapid, </a:t>
            </a:r>
            <a:r>
              <a:rPr lang="en-AU" altLang="en-US" dirty="0" err="1" smtClean="0">
                <a:solidFill>
                  <a:schemeClr val="tx1"/>
                </a:solidFill>
              </a:rPr>
              <a:t>artefactual</a:t>
            </a:r>
            <a:r>
              <a:rPr lang="en-AU" altLang="en-US" dirty="0" smtClean="0">
                <a:solidFill>
                  <a:schemeClr val="tx1"/>
                </a:solidFill>
              </a:rPr>
              <a:t> </a:t>
            </a:r>
            <a:r>
              <a:rPr lang="en-AU" altLang="en-US" dirty="0">
                <a:solidFill>
                  <a:schemeClr val="tx1"/>
                </a:solidFill>
              </a:rPr>
              <a:t>“decline” in eGFR after INSTI </a:t>
            </a:r>
            <a:r>
              <a:rPr lang="en-AU" altLang="en-US" dirty="0" smtClean="0">
                <a:solidFill>
                  <a:schemeClr val="tx1"/>
                </a:solidFill>
              </a:rPr>
              <a:t>initiation</a:t>
            </a:r>
          </a:p>
          <a:p>
            <a:r>
              <a:rPr lang="en-AU" altLang="en-US" dirty="0">
                <a:solidFill>
                  <a:schemeClr val="tx1"/>
                </a:solidFill>
              </a:rPr>
              <a:t>Declining eGFR </a:t>
            </a:r>
            <a:r>
              <a:rPr lang="en-AU" altLang="en-US" dirty="0" smtClean="0">
                <a:solidFill>
                  <a:schemeClr val="tx1"/>
                </a:solidFill>
              </a:rPr>
              <a:t>more </a:t>
            </a:r>
            <a:r>
              <a:rPr lang="en-AU" altLang="en-US" dirty="0">
                <a:solidFill>
                  <a:schemeClr val="tx1"/>
                </a:solidFill>
              </a:rPr>
              <a:t>likely </a:t>
            </a:r>
            <a:r>
              <a:rPr lang="en-AU" altLang="en-US" dirty="0" smtClean="0">
                <a:solidFill>
                  <a:schemeClr val="tx1"/>
                </a:solidFill>
              </a:rPr>
              <a:t>due </a:t>
            </a:r>
            <a:r>
              <a:rPr lang="en-AU" altLang="en-US" dirty="0">
                <a:solidFill>
                  <a:schemeClr val="tx1"/>
                </a:solidFill>
              </a:rPr>
              <a:t>to TDF if 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AU" altLang="en-US" sz="2400" dirty="0">
                <a:solidFill>
                  <a:schemeClr val="tx1"/>
                </a:solidFill>
              </a:rPr>
              <a:t>glycosuria +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AU" altLang="en-US" sz="2400" dirty="0">
                <a:solidFill>
                  <a:schemeClr val="tx1"/>
                </a:solidFill>
              </a:rPr>
              <a:t>urinary phosphate +</a:t>
            </a:r>
          </a:p>
          <a:p>
            <a:pPr lvl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−"/>
            </a:pPr>
            <a:r>
              <a:rPr lang="en-AU" altLang="en-US" sz="2400" dirty="0">
                <a:solidFill>
                  <a:schemeClr val="tx1"/>
                </a:solidFill>
              </a:rPr>
              <a:t>o</a:t>
            </a:r>
            <a:r>
              <a:rPr lang="en-AU" altLang="en-US" sz="2400" dirty="0" smtClean="0">
                <a:solidFill>
                  <a:schemeClr val="tx1"/>
                </a:solidFill>
              </a:rPr>
              <a:t>ther renal risk factors not present</a:t>
            </a:r>
            <a:endParaRPr lang="en-AU" altLang="en-US" sz="2400" dirty="0">
              <a:solidFill>
                <a:schemeClr val="tx1"/>
              </a:solidFill>
            </a:endParaRPr>
          </a:p>
          <a:p>
            <a:r>
              <a:rPr lang="en-AU" altLang="en-US" dirty="0" smtClean="0">
                <a:solidFill>
                  <a:schemeClr val="tx1"/>
                </a:solidFill>
              </a:rPr>
              <a:t>Stop TDF if eGFR persistently &lt;70 – many TDF-sparing regimens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Global burden of noncommunicable diseases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9779842"/>
              </p:ext>
            </p:extLst>
          </p:nvPr>
        </p:nvGraphicFramePr>
        <p:xfrm>
          <a:off x="4136570" y="1642547"/>
          <a:ext cx="3253282" cy="4597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027">
                  <a:extLst>
                    <a:ext uri="{9D8B030D-6E8A-4147-A177-3AD203B41FA5}">
                      <a16:colId xmlns:a16="http://schemas.microsoft.com/office/drawing/2014/main" val="962117296"/>
                    </a:ext>
                  </a:extLst>
                </a:gridCol>
                <a:gridCol w="1739255">
                  <a:extLst>
                    <a:ext uri="{9D8B030D-6E8A-4147-A177-3AD203B41FA5}">
                      <a16:colId xmlns:a16="http://schemas.microsoft.com/office/drawing/2014/main" val="2720198129"/>
                    </a:ext>
                  </a:extLst>
                </a:gridCol>
              </a:tblGrid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Disease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Deaths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213522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All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55,946,000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69987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Infections 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8,413,000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658760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AIDS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955,000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94581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NCDs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41,071,000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5180871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CVD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17,791,000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54375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Cancer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9,556,000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26188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COPD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3,198,000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4658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Diabetes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1,370,000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41307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Cirrhosis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1,323,000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19841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CKD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1,230,000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720426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92099" y="1752602"/>
            <a:ext cx="3788231" cy="420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71% of all deaths</a:t>
            </a:r>
          </a:p>
          <a:p>
            <a:r>
              <a:rPr lang="en-AU" sz="2800" dirty="0" smtClean="0"/>
              <a:t>&gt;85% occur in low- and middle-income countries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b="8804"/>
          <a:stretch/>
        </p:blipFill>
        <p:spPr>
          <a:xfrm>
            <a:off x="7446091" y="2204148"/>
            <a:ext cx="4744315" cy="28860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66098" y="6398736"/>
            <a:ext cx="282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GBD 2017 Causes of Death Collaboration</a:t>
            </a:r>
          </a:p>
          <a:p>
            <a:pPr algn="r"/>
            <a:r>
              <a:rPr lang="en-AU" sz="1200" b="1" dirty="0">
                <a:solidFill>
                  <a:srgbClr val="002060"/>
                </a:solidFill>
              </a:rPr>
              <a:t>http://gamapserver.who.int/mapLibrary</a:t>
            </a:r>
            <a:r>
              <a:rPr lang="en-AU" sz="1200" b="1" dirty="0" smtClean="0">
                <a:solidFill>
                  <a:srgbClr val="002060"/>
                </a:solidFill>
              </a:rPr>
              <a:t>/</a:t>
            </a:r>
            <a:endParaRPr lang="en-AU" sz="1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8" t="54009" r="82761" b="18179"/>
          <a:stretch/>
        </p:blipFill>
        <p:spPr>
          <a:xfrm>
            <a:off x="7550246" y="3407390"/>
            <a:ext cx="723710" cy="1371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0246" y="1752602"/>
            <a:ext cx="447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NCD deaths / 100,000: 2015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bone density / fractures</a:t>
            </a:r>
            <a:endParaRPr lang="en-AU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630613" y="6432706"/>
            <a:ext cx="85613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AU" altLang="en-US" sz="1200" b="1" dirty="0">
                <a:solidFill>
                  <a:srgbClr val="002060"/>
                </a:solidFill>
                <a:latin typeface="+mj-lt"/>
              </a:rPr>
              <a:t>Bedimo et al, AIDS 2012</a:t>
            </a:r>
            <a:endParaRPr lang="en-US" altLang="en-US" sz="1200" b="1" dirty="0">
              <a:solidFill>
                <a:srgbClr val="002060"/>
              </a:solidFill>
              <a:latin typeface="+mj-lt"/>
            </a:endParaRPr>
          </a:p>
          <a:p>
            <a:pPr algn="r" eaLnBrk="1" hangingPunct="1">
              <a:spcBef>
                <a:spcPct val="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None/>
            </a:pPr>
            <a:r>
              <a:rPr lang="en-US" altLang="en-US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Güerri-Fernandez et al. J Bone Miner Res 2013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82600" y="1473355"/>
            <a:ext cx="4433989" cy="4691553"/>
            <a:chOff x="4541289" y="1873250"/>
            <a:chExt cx="4270924" cy="4640608"/>
          </a:xfrm>
        </p:grpSpPr>
        <p:cxnSp>
          <p:nvCxnSpPr>
            <p:cNvPr id="7" name="Straight Connector 5"/>
            <p:cNvCxnSpPr>
              <a:cxnSpLocks noChangeShapeType="1"/>
            </p:cNvCxnSpPr>
            <p:nvPr/>
          </p:nvCxnSpPr>
          <p:spPr bwMode="auto">
            <a:xfrm>
              <a:off x="5465763" y="2028825"/>
              <a:ext cx="0" cy="3662363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Straight Connector 8"/>
            <p:cNvCxnSpPr>
              <a:cxnSpLocks noChangeShapeType="1"/>
            </p:cNvCxnSpPr>
            <p:nvPr/>
          </p:nvCxnSpPr>
          <p:spPr bwMode="auto">
            <a:xfrm>
              <a:off x="5387975" y="2038350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Straight Connector 11"/>
            <p:cNvCxnSpPr>
              <a:cxnSpLocks noChangeShapeType="1"/>
            </p:cNvCxnSpPr>
            <p:nvPr/>
          </p:nvCxnSpPr>
          <p:spPr bwMode="auto">
            <a:xfrm>
              <a:off x="5387975" y="2409825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Straight Connector 13"/>
            <p:cNvCxnSpPr>
              <a:cxnSpLocks noChangeShapeType="1"/>
            </p:cNvCxnSpPr>
            <p:nvPr/>
          </p:nvCxnSpPr>
          <p:spPr bwMode="auto">
            <a:xfrm>
              <a:off x="5387975" y="3136900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Straight Connector 15"/>
            <p:cNvCxnSpPr>
              <a:cxnSpLocks noChangeShapeType="1"/>
            </p:cNvCxnSpPr>
            <p:nvPr/>
          </p:nvCxnSpPr>
          <p:spPr bwMode="auto">
            <a:xfrm>
              <a:off x="5387975" y="3863975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>
              <a:off x="5387975" y="4591050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27"/>
            <p:cNvSpPr txBox="1">
              <a:spLocks noChangeArrowheads="1"/>
            </p:cNvSpPr>
            <p:nvPr/>
          </p:nvSpPr>
          <p:spPr bwMode="auto">
            <a:xfrm>
              <a:off x="4866297" y="1873250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5.0</a:t>
              </a: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4866297" y="2236788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4.5</a:t>
              </a:r>
            </a:p>
          </p:txBody>
        </p:sp>
        <p:sp>
          <p:nvSpPr>
            <p:cNvPr id="15" name="TextBox 32"/>
            <p:cNvSpPr txBox="1">
              <a:spLocks noChangeArrowheads="1"/>
            </p:cNvSpPr>
            <p:nvPr/>
          </p:nvSpPr>
          <p:spPr bwMode="auto">
            <a:xfrm>
              <a:off x="4866297" y="2965450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3.5</a:t>
              </a:r>
            </a:p>
          </p:txBody>
        </p:sp>
        <p:sp>
          <p:nvSpPr>
            <p:cNvPr id="16" name="TextBox 32"/>
            <p:cNvSpPr txBox="1">
              <a:spLocks noChangeArrowheads="1"/>
            </p:cNvSpPr>
            <p:nvPr/>
          </p:nvSpPr>
          <p:spPr bwMode="auto">
            <a:xfrm>
              <a:off x="4866297" y="3694112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17" name="TextBox 32"/>
            <p:cNvSpPr txBox="1">
              <a:spLocks noChangeArrowheads="1"/>
            </p:cNvSpPr>
            <p:nvPr/>
          </p:nvSpPr>
          <p:spPr bwMode="auto">
            <a:xfrm>
              <a:off x="4866297" y="4422775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 rot="-5400000">
              <a:off x="2819402" y="3650700"/>
              <a:ext cx="3805238" cy="36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Hip Fractures / 1000 pt-Yrs</a:t>
              </a:r>
            </a:p>
          </p:txBody>
        </p:sp>
        <p:cxnSp>
          <p:nvCxnSpPr>
            <p:cNvPr id="19" name="Straight Connector 13"/>
            <p:cNvCxnSpPr>
              <a:cxnSpLocks noChangeShapeType="1"/>
            </p:cNvCxnSpPr>
            <p:nvPr/>
          </p:nvCxnSpPr>
          <p:spPr bwMode="auto">
            <a:xfrm>
              <a:off x="5387975" y="2773363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Box 32"/>
            <p:cNvSpPr txBox="1">
              <a:spLocks noChangeArrowheads="1"/>
            </p:cNvSpPr>
            <p:nvPr/>
          </p:nvSpPr>
          <p:spPr bwMode="auto">
            <a:xfrm>
              <a:off x="4866297" y="2601912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4.0</a:t>
              </a:r>
            </a:p>
          </p:txBody>
        </p:sp>
        <p:cxnSp>
          <p:nvCxnSpPr>
            <p:cNvPr id="21" name="Straight Connector 15"/>
            <p:cNvCxnSpPr>
              <a:cxnSpLocks noChangeShapeType="1"/>
            </p:cNvCxnSpPr>
            <p:nvPr/>
          </p:nvCxnSpPr>
          <p:spPr bwMode="auto">
            <a:xfrm>
              <a:off x="5387975" y="4227513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TextBox 32"/>
            <p:cNvSpPr txBox="1">
              <a:spLocks noChangeArrowheads="1"/>
            </p:cNvSpPr>
            <p:nvPr/>
          </p:nvSpPr>
          <p:spPr bwMode="auto">
            <a:xfrm>
              <a:off x="4866297" y="4057650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2.0</a:t>
              </a:r>
            </a:p>
          </p:txBody>
        </p:sp>
        <p:cxnSp>
          <p:nvCxnSpPr>
            <p:cNvPr id="23" name="Straight Connector 17"/>
            <p:cNvCxnSpPr>
              <a:cxnSpLocks noChangeShapeType="1"/>
            </p:cNvCxnSpPr>
            <p:nvPr/>
          </p:nvCxnSpPr>
          <p:spPr bwMode="auto">
            <a:xfrm>
              <a:off x="5387975" y="4956175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4866297" y="4786313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1.0</a:t>
              </a:r>
            </a:p>
          </p:txBody>
        </p:sp>
        <p:cxnSp>
          <p:nvCxnSpPr>
            <p:cNvPr id="25" name="Straight Connector 17"/>
            <p:cNvCxnSpPr>
              <a:cxnSpLocks noChangeShapeType="1"/>
            </p:cNvCxnSpPr>
            <p:nvPr/>
          </p:nvCxnSpPr>
          <p:spPr bwMode="auto">
            <a:xfrm>
              <a:off x="5387975" y="5319713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TextBox 32"/>
            <p:cNvSpPr txBox="1">
              <a:spLocks noChangeArrowheads="1"/>
            </p:cNvSpPr>
            <p:nvPr/>
          </p:nvSpPr>
          <p:spPr bwMode="auto">
            <a:xfrm>
              <a:off x="4866297" y="5149850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0.5</a:t>
              </a:r>
            </a:p>
          </p:txBody>
        </p:sp>
        <p:cxnSp>
          <p:nvCxnSpPr>
            <p:cNvPr id="27" name="Straight Connector 17"/>
            <p:cNvCxnSpPr>
              <a:cxnSpLocks noChangeShapeType="1"/>
            </p:cNvCxnSpPr>
            <p:nvPr/>
          </p:nvCxnSpPr>
          <p:spPr bwMode="auto">
            <a:xfrm>
              <a:off x="5387975" y="5675313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Box 32"/>
            <p:cNvSpPr txBox="1">
              <a:spLocks noChangeArrowheads="1"/>
            </p:cNvSpPr>
            <p:nvPr/>
          </p:nvSpPr>
          <p:spPr bwMode="auto">
            <a:xfrm>
              <a:off x="5054597" y="5514975"/>
              <a:ext cx="358778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0</a:t>
              </a:r>
            </a:p>
          </p:txBody>
        </p:sp>
        <p:cxnSp>
          <p:nvCxnSpPr>
            <p:cNvPr id="29" name="Straight Connector 13"/>
            <p:cNvCxnSpPr>
              <a:cxnSpLocks noChangeShapeType="1"/>
            </p:cNvCxnSpPr>
            <p:nvPr/>
          </p:nvCxnSpPr>
          <p:spPr bwMode="auto">
            <a:xfrm>
              <a:off x="5387975" y="3500438"/>
              <a:ext cx="6667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32"/>
            <p:cNvSpPr txBox="1">
              <a:spLocks noChangeArrowheads="1"/>
            </p:cNvSpPr>
            <p:nvPr/>
          </p:nvSpPr>
          <p:spPr bwMode="auto">
            <a:xfrm>
              <a:off x="4866297" y="3330575"/>
              <a:ext cx="547077" cy="353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3.0</a:t>
              </a:r>
            </a:p>
          </p:txBody>
        </p:sp>
        <p:cxnSp>
          <p:nvCxnSpPr>
            <p:cNvPr id="31" name="Straight Connector 13"/>
            <p:cNvCxnSpPr>
              <a:cxnSpLocks noChangeShapeType="1"/>
            </p:cNvCxnSpPr>
            <p:nvPr/>
          </p:nvCxnSpPr>
          <p:spPr bwMode="auto">
            <a:xfrm rot="5400000">
              <a:off x="8355013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Straight Connector 15"/>
            <p:cNvCxnSpPr>
              <a:cxnSpLocks noChangeShapeType="1"/>
            </p:cNvCxnSpPr>
            <p:nvPr/>
          </p:nvCxnSpPr>
          <p:spPr bwMode="auto">
            <a:xfrm rot="5400000">
              <a:off x="7521575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688138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Straight Connector 13"/>
            <p:cNvCxnSpPr>
              <a:cxnSpLocks noChangeShapeType="1"/>
            </p:cNvCxnSpPr>
            <p:nvPr/>
          </p:nvCxnSpPr>
          <p:spPr bwMode="auto">
            <a:xfrm rot="5400000">
              <a:off x="8763000" y="5710238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Straight Connector 15"/>
            <p:cNvCxnSpPr>
              <a:cxnSpLocks noChangeShapeType="1"/>
            </p:cNvCxnSpPr>
            <p:nvPr/>
          </p:nvCxnSpPr>
          <p:spPr bwMode="auto">
            <a:xfrm rot="5400000">
              <a:off x="7105650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Straight Connector 17"/>
            <p:cNvCxnSpPr>
              <a:cxnSpLocks noChangeShapeType="1"/>
            </p:cNvCxnSpPr>
            <p:nvPr/>
          </p:nvCxnSpPr>
          <p:spPr bwMode="auto">
            <a:xfrm rot="5400000">
              <a:off x="6270625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854700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Straight Connector 17"/>
            <p:cNvCxnSpPr>
              <a:cxnSpLocks noChangeShapeType="1"/>
            </p:cNvCxnSpPr>
            <p:nvPr/>
          </p:nvCxnSpPr>
          <p:spPr bwMode="auto">
            <a:xfrm rot="5400000">
              <a:off x="5438775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Straight Connector 13"/>
            <p:cNvCxnSpPr>
              <a:cxnSpLocks noChangeShapeType="1"/>
            </p:cNvCxnSpPr>
            <p:nvPr/>
          </p:nvCxnSpPr>
          <p:spPr bwMode="auto">
            <a:xfrm rot="5400000">
              <a:off x="7939088" y="5719763"/>
              <a:ext cx="635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TextBox 32"/>
            <p:cNvSpPr txBox="1">
              <a:spLocks noChangeArrowheads="1"/>
            </p:cNvSpPr>
            <p:nvPr/>
          </p:nvSpPr>
          <p:spPr bwMode="auto">
            <a:xfrm>
              <a:off x="6602132" y="6230734"/>
              <a:ext cx="925195" cy="283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b="1" dirty="0">
                  <a:cs typeface="Arial" panose="020B0604020202020204" pitchFamily="34" charset="0"/>
                </a:rPr>
                <a:t>Age (yrs)</a:t>
              </a:r>
            </a:p>
          </p:txBody>
        </p:sp>
        <p:sp>
          <p:nvSpPr>
            <p:cNvPr id="41" name="TextBox 32"/>
            <p:cNvSpPr txBox="1">
              <a:spLocks noChangeArrowheads="1"/>
            </p:cNvSpPr>
            <p:nvPr/>
          </p:nvSpPr>
          <p:spPr bwMode="auto">
            <a:xfrm rot="17646915">
              <a:off x="5280761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40-45</a:t>
              </a:r>
            </a:p>
          </p:txBody>
        </p:sp>
        <p:sp>
          <p:nvSpPr>
            <p:cNvPr id="42" name="TextBox 32"/>
            <p:cNvSpPr txBox="1">
              <a:spLocks noChangeArrowheads="1"/>
            </p:cNvSpPr>
            <p:nvPr/>
          </p:nvSpPr>
          <p:spPr bwMode="auto">
            <a:xfrm rot="17646915">
              <a:off x="5680019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45-50</a:t>
              </a:r>
            </a:p>
          </p:txBody>
        </p:sp>
        <p:sp>
          <p:nvSpPr>
            <p:cNvPr id="43" name="TextBox 32"/>
            <p:cNvSpPr txBox="1">
              <a:spLocks noChangeArrowheads="1"/>
            </p:cNvSpPr>
            <p:nvPr/>
          </p:nvSpPr>
          <p:spPr bwMode="auto">
            <a:xfrm rot="17646915">
              <a:off x="6114993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50-55</a:t>
              </a:r>
            </a:p>
          </p:txBody>
        </p:sp>
        <p:sp>
          <p:nvSpPr>
            <p:cNvPr id="44" name="TextBox 32"/>
            <p:cNvSpPr txBox="1">
              <a:spLocks noChangeArrowheads="1"/>
            </p:cNvSpPr>
            <p:nvPr/>
          </p:nvSpPr>
          <p:spPr bwMode="auto">
            <a:xfrm rot="17646915">
              <a:off x="6534093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55-60</a:t>
              </a:r>
            </a:p>
          </p:txBody>
        </p:sp>
        <p:sp>
          <p:nvSpPr>
            <p:cNvPr id="45" name="TextBox 32"/>
            <p:cNvSpPr txBox="1">
              <a:spLocks noChangeArrowheads="1"/>
            </p:cNvSpPr>
            <p:nvPr/>
          </p:nvSpPr>
          <p:spPr bwMode="auto">
            <a:xfrm rot="17646915">
              <a:off x="6964306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60-65</a:t>
              </a:r>
            </a:p>
          </p:txBody>
        </p:sp>
        <p:sp>
          <p:nvSpPr>
            <p:cNvPr id="46" name="TextBox 32"/>
            <p:cNvSpPr txBox="1">
              <a:spLocks noChangeArrowheads="1"/>
            </p:cNvSpPr>
            <p:nvPr/>
          </p:nvSpPr>
          <p:spPr bwMode="auto">
            <a:xfrm rot="17646915">
              <a:off x="7342132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65-70</a:t>
              </a:r>
            </a:p>
          </p:txBody>
        </p:sp>
        <p:sp>
          <p:nvSpPr>
            <p:cNvPr id="47" name="TextBox 32"/>
            <p:cNvSpPr txBox="1">
              <a:spLocks noChangeArrowheads="1"/>
            </p:cNvSpPr>
            <p:nvPr/>
          </p:nvSpPr>
          <p:spPr bwMode="auto">
            <a:xfrm rot="17646915">
              <a:off x="7762024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70-75</a:t>
              </a:r>
            </a:p>
          </p:txBody>
        </p:sp>
        <p:sp>
          <p:nvSpPr>
            <p:cNvPr id="48" name="TextBox 32"/>
            <p:cNvSpPr txBox="1">
              <a:spLocks noChangeArrowheads="1"/>
            </p:cNvSpPr>
            <p:nvPr/>
          </p:nvSpPr>
          <p:spPr bwMode="auto">
            <a:xfrm rot="17646915">
              <a:off x="8212081" y="5889743"/>
              <a:ext cx="739602" cy="275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r" eaLnBrk="1" hangingPunct="1">
                <a:buClr>
                  <a:schemeClr val="folHlink"/>
                </a:buClr>
                <a:buFont typeface="Arial" panose="020B0604020202020204" pitchFamily="34" charset="0"/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75-80</a:t>
              </a:r>
            </a:p>
          </p:txBody>
        </p:sp>
        <p:sp>
          <p:nvSpPr>
            <p:cNvPr id="49" name="TextBox 27"/>
            <p:cNvSpPr txBox="1">
              <a:spLocks noChangeArrowheads="1"/>
            </p:cNvSpPr>
            <p:nvPr/>
          </p:nvSpPr>
          <p:spPr bwMode="auto">
            <a:xfrm>
              <a:off x="6026151" y="2075583"/>
              <a:ext cx="2335503" cy="646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ts val="1200"/>
                </a:spcBef>
                <a:spcAft>
                  <a:spcPts val="600"/>
                </a:spcAft>
                <a:buClr>
                  <a:schemeClr val="folHlink"/>
                </a:buClr>
                <a:buNone/>
              </a:pPr>
              <a:r>
                <a:rPr lang="en-US" altLang="en-US" sz="1400" dirty="0">
                  <a:cs typeface="Arial" panose="020B0604020202020204" pitchFamily="34" charset="0"/>
                </a:rPr>
                <a:t>HIV+; n=2489</a:t>
              </a:r>
              <a:br>
                <a:rPr lang="en-US" altLang="en-US" sz="1400" dirty="0">
                  <a:cs typeface="Arial" panose="020B0604020202020204" pitchFamily="34" charset="0"/>
                </a:rPr>
              </a:br>
              <a:r>
                <a:rPr lang="en-US" altLang="en-US" sz="1400" dirty="0">
                  <a:cs typeface="Arial" panose="020B0604020202020204" pitchFamily="34" charset="0"/>
                </a:rPr>
                <a:t>HIV-neg; n=1118587</a:t>
              </a:r>
            </a:p>
          </p:txBody>
        </p:sp>
        <p:sp>
          <p:nvSpPr>
            <p:cNvPr id="50" name="Rectangle 53"/>
            <p:cNvSpPr>
              <a:spLocks noChangeArrowheads="1"/>
            </p:cNvSpPr>
            <p:nvPr/>
          </p:nvSpPr>
          <p:spPr bwMode="auto">
            <a:xfrm>
              <a:off x="5820781" y="2084006"/>
              <a:ext cx="191689" cy="189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1" name="Rectangle 54"/>
            <p:cNvSpPr>
              <a:spLocks noChangeArrowheads="1"/>
            </p:cNvSpPr>
            <p:nvPr/>
          </p:nvSpPr>
          <p:spPr bwMode="auto">
            <a:xfrm>
              <a:off x="5826576" y="2334339"/>
              <a:ext cx="188482" cy="1883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52" name="Rectangle 55"/>
            <p:cNvSpPr>
              <a:spLocks noChangeArrowheads="1"/>
            </p:cNvSpPr>
            <p:nvPr/>
          </p:nvSpPr>
          <p:spPr bwMode="auto">
            <a:xfrm>
              <a:off x="5551488" y="5146675"/>
              <a:ext cx="138112" cy="53022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3" name="Rectangle 56"/>
            <p:cNvSpPr>
              <a:spLocks noChangeArrowheads="1"/>
            </p:cNvSpPr>
            <p:nvPr/>
          </p:nvSpPr>
          <p:spPr bwMode="auto">
            <a:xfrm>
              <a:off x="5957888" y="5191125"/>
              <a:ext cx="136525" cy="4953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4" name="Rectangle 57"/>
            <p:cNvSpPr>
              <a:spLocks noChangeArrowheads="1"/>
            </p:cNvSpPr>
            <p:nvPr/>
          </p:nvSpPr>
          <p:spPr bwMode="auto">
            <a:xfrm>
              <a:off x="6367463" y="5233988"/>
              <a:ext cx="136525" cy="43497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5" name="Rectangle 58"/>
            <p:cNvSpPr>
              <a:spLocks noChangeArrowheads="1"/>
            </p:cNvSpPr>
            <p:nvPr/>
          </p:nvSpPr>
          <p:spPr bwMode="auto">
            <a:xfrm>
              <a:off x="6796088" y="5084763"/>
              <a:ext cx="138112" cy="592137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6" name="Rectangle 59"/>
            <p:cNvSpPr>
              <a:spLocks noChangeArrowheads="1"/>
            </p:cNvSpPr>
            <p:nvPr/>
          </p:nvSpPr>
          <p:spPr bwMode="auto">
            <a:xfrm>
              <a:off x="7213600" y="5186363"/>
              <a:ext cx="136525" cy="49530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7" name="Rectangle 60"/>
            <p:cNvSpPr>
              <a:spLocks noChangeArrowheads="1"/>
            </p:cNvSpPr>
            <p:nvPr/>
          </p:nvSpPr>
          <p:spPr bwMode="auto">
            <a:xfrm>
              <a:off x="7642225" y="4511675"/>
              <a:ext cx="138113" cy="116522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8" name="Rectangle 61"/>
            <p:cNvSpPr>
              <a:spLocks noChangeArrowheads="1"/>
            </p:cNvSpPr>
            <p:nvPr/>
          </p:nvSpPr>
          <p:spPr bwMode="auto">
            <a:xfrm>
              <a:off x="8053388" y="4476750"/>
              <a:ext cx="138112" cy="1200150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59" name="Rectangle 62"/>
            <p:cNvSpPr>
              <a:spLocks noChangeArrowheads="1"/>
            </p:cNvSpPr>
            <p:nvPr/>
          </p:nvSpPr>
          <p:spPr bwMode="auto">
            <a:xfrm>
              <a:off x="8458200" y="2244725"/>
              <a:ext cx="133350" cy="3432175"/>
            </a:xfrm>
            <a:prstGeom prst="rect">
              <a:avLst/>
            </a:prstGeom>
            <a:solidFill>
              <a:schemeClr val="accent2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/>
            </a:p>
          </p:txBody>
        </p:sp>
        <p:sp>
          <p:nvSpPr>
            <p:cNvPr id="60" name="Rectangle 63"/>
            <p:cNvSpPr>
              <a:spLocks noChangeArrowheads="1"/>
            </p:cNvSpPr>
            <p:nvPr/>
          </p:nvSpPr>
          <p:spPr bwMode="auto">
            <a:xfrm>
              <a:off x="5690227" y="5491324"/>
              <a:ext cx="136349" cy="18443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1" name="Rectangle 64"/>
            <p:cNvSpPr>
              <a:spLocks noChangeArrowheads="1"/>
            </p:cNvSpPr>
            <p:nvPr/>
          </p:nvSpPr>
          <p:spPr bwMode="auto">
            <a:xfrm>
              <a:off x="6091253" y="5469741"/>
              <a:ext cx="136349" cy="211905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2" name="Rectangle 65"/>
            <p:cNvSpPr>
              <a:spLocks noChangeArrowheads="1"/>
            </p:cNvSpPr>
            <p:nvPr/>
          </p:nvSpPr>
          <p:spPr bwMode="auto">
            <a:xfrm>
              <a:off x="6504309" y="5430500"/>
              <a:ext cx="136349" cy="25114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3" name="Rectangle 66"/>
            <p:cNvSpPr>
              <a:spLocks noChangeArrowheads="1"/>
            </p:cNvSpPr>
            <p:nvPr/>
          </p:nvSpPr>
          <p:spPr bwMode="auto">
            <a:xfrm>
              <a:off x="6933407" y="5342206"/>
              <a:ext cx="136349" cy="33551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4" name="Rectangle 67"/>
            <p:cNvSpPr>
              <a:spLocks noChangeArrowheads="1"/>
            </p:cNvSpPr>
            <p:nvPr/>
          </p:nvSpPr>
          <p:spPr bwMode="auto">
            <a:xfrm>
              <a:off x="7352479" y="5263723"/>
              <a:ext cx="136349" cy="417923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5" name="Rectangle 68"/>
            <p:cNvSpPr>
              <a:spLocks noChangeArrowheads="1"/>
            </p:cNvSpPr>
            <p:nvPr/>
          </p:nvSpPr>
          <p:spPr bwMode="auto">
            <a:xfrm>
              <a:off x="7773556" y="5181315"/>
              <a:ext cx="136349" cy="490520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6" name="Rectangle 69"/>
            <p:cNvSpPr>
              <a:spLocks noChangeArrowheads="1"/>
            </p:cNvSpPr>
            <p:nvPr/>
          </p:nvSpPr>
          <p:spPr bwMode="auto">
            <a:xfrm>
              <a:off x="8190623" y="4998843"/>
              <a:ext cx="138353" cy="682804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sp>
          <p:nvSpPr>
            <p:cNvPr id="67" name="Rectangle 70"/>
            <p:cNvSpPr>
              <a:spLocks noChangeArrowheads="1"/>
            </p:cNvSpPr>
            <p:nvPr/>
          </p:nvSpPr>
          <p:spPr bwMode="auto">
            <a:xfrm>
              <a:off x="8587639" y="4688834"/>
              <a:ext cx="136349" cy="988888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6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9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100000"/>
                </a:spcBef>
                <a:spcAft>
                  <a:spcPct val="25000"/>
                </a:spcAft>
                <a:buClr>
                  <a:schemeClr val="accent2"/>
                </a:buClr>
                <a:buFont typeface="Arial" panose="020B0604020202020204" pitchFamily="34" charset="0"/>
                <a:buChar char="–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buClr>
                  <a:schemeClr val="folHlink"/>
                </a:buClr>
                <a:buFont typeface="Arial" panose="020B0604020202020204" pitchFamily="34" charset="0"/>
                <a:buChar char="•"/>
              </a:pPr>
              <a:endParaRPr lang="en-US" altLang="en-US" sz="1800" dirty="0">
                <a:cs typeface="Arial" panose="020B0604020202020204" pitchFamily="34" charset="0"/>
              </a:endParaRPr>
            </a:p>
          </p:txBody>
        </p:sp>
        <p:cxnSp>
          <p:nvCxnSpPr>
            <p:cNvPr id="68" name="Straight Connector 32"/>
            <p:cNvCxnSpPr>
              <a:cxnSpLocks noChangeShapeType="1"/>
            </p:cNvCxnSpPr>
            <p:nvPr/>
          </p:nvCxnSpPr>
          <p:spPr bwMode="auto">
            <a:xfrm>
              <a:off x="5462588" y="5676900"/>
              <a:ext cx="334962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874943"/>
              </p:ext>
            </p:extLst>
          </p:nvPr>
        </p:nvGraphicFramePr>
        <p:xfrm>
          <a:off x="6037335" y="1914682"/>
          <a:ext cx="5362567" cy="3733824"/>
        </p:xfrm>
        <a:graphic>
          <a:graphicData uri="http://schemas.openxmlformats.org/drawingml/2006/table">
            <a:tbl>
              <a:tblPr/>
              <a:tblGrid>
                <a:gridCol w="167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8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205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Drug or drug class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  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Multivariable analysis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2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 HR per year exposure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(95% CI)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P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TDF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1.12 (1.03-1.21)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0.011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ABC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0.95 (0.87 -1.03)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0.19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AZT / d4T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0.99 (0.94-1.04)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0.60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PI/r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1.05 (0.97-1.13)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0.24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NNRTI 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0.98 (0.92-1.03)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0.39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05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TDF + PI/r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i="0" dirty="0" smtClean="0">
                          <a:solidFill>
                            <a:schemeClr val="tx1"/>
                          </a:solidFill>
                          <a:latin typeface="+mj-lt"/>
                          <a:ea typeface="MS PGothic" pitchFamily="34" charset="-128"/>
                          <a:cs typeface="Arial" pitchFamily="34" charset="0"/>
                        </a:rPr>
                        <a:t>1.16 (1.04, 1.30)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-128"/>
                        <a:cs typeface="Arial" pitchFamily="34" charset="0"/>
                      </a:endParaRP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-128"/>
                          <a:cs typeface="Arial" pitchFamily="34" charset="0"/>
                        </a:rPr>
                        <a:t>&lt;0.01</a:t>
                      </a:r>
                    </a:p>
                  </a:txBody>
                  <a:tcPr marL="9526" marR="9526" marT="9528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72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bone density / fractures</a:t>
            </a:r>
            <a:endParaRPr lang="en-A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4000" y="6581777"/>
            <a:ext cx="10668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AU" altLang="en-US" sz="1200" b="1" dirty="0" smtClean="0">
                <a:solidFill>
                  <a:schemeClr val="tx2"/>
                </a:solidFill>
              </a:rPr>
              <a:t>Carr et al, HIV Med 2019; </a:t>
            </a:r>
            <a:r>
              <a:rPr lang="en-AU" altLang="en-US" sz="1200" b="1" dirty="0" err="1" smtClean="0">
                <a:solidFill>
                  <a:schemeClr val="tx2"/>
                </a:solidFill>
              </a:rPr>
              <a:t>McComsey</a:t>
            </a:r>
            <a:r>
              <a:rPr lang="en-AU" altLang="en-US" sz="1200" b="1" dirty="0" smtClean="0">
                <a:solidFill>
                  <a:schemeClr val="tx2"/>
                </a:solidFill>
              </a:rPr>
              <a:t> </a:t>
            </a:r>
            <a:r>
              <a:rPr lang="en-AU" altLang="en-US" sz="1200" b="1" dirty="0">
                <a:solidFill>
                  <a:schemeClr val="tx2"/>
                </a:solidFill>
              </a:rPr>
              <a:t>et al, AIDS </a:t>
            </a:r>
            <a:r>
              <a:rPr lang="en-AU" altLang="en-US" sz="1200" b="1" dirty="0" smtClean="0">
                <a:solidFill>
                  <a:schemeClr val="tx2"/>
                </a:solidFill>
              </a:rPr>
              <a:t>2011 </a:t>
            </a:r>
            <a:endParaRPr lang="en-US" altLang="en-US" sz="1200" b="1" dirty="0">
              <a:solidFill>
                <a:schemeClr val="tx2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008" y="2134395"/>
            <a:ext cx="5433592" cy="373062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940806" y="2031179"/>
            <a:ext cx="4152257" cy="3739277"/>
            <a:chOff x="5863564" y="2067934"/>
            <a:chExt cx="3894056" cy="35109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62" t="49936" r="30908" b="13861"/>
            <a:stretch/>
          </p:blipFill>
          <p:spPr>
            <a:xfrm>
              <a:off x="5863564" y="2067934"/>
              <a:ext cx="3894056" cy="3510989"/>
            </a:xfrm>
            <a:prstGeom prst="rect">
              <a:avLst/>
            </a:prstGeom>
          </p:spPr>
        </p:pic>
        <p:sp>
          <p:nvSpPr>
            <p:cNvPr id="9" name="Picture 72" descr="http://pillbox.nlm.nih.gov/assets/large/200001540lg.jpg"/>
            <p:cNvSpPr>
              <a:spLocks noChangeAspect="1" noChangeArrowheads="1"/>
            </p:cNvSpPr>
            <p:nvPr/>
          </p:nvSpPr>
          <p:spPr bwMode="auto">
            <a:xfrm>
              <a:off x="7337234" y="2223393"/>
              <a:ext cx="376298" cy="3381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xtLst/>
          </p:spPr>
          <p:txBody>
            <a:bodyPr/>
            <a:lstStyle>
              <a:lvl1pPr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AU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409699" y="1655347"/>
            <a:ext cx="368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Initial ART lowers BMD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44218" y="5955289"/>
            <a:ext cx="4995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1" dirty="0" smtClean="0"/>
              <a:t>TDF-3TC-EFV in &gt;70% of participants</a:t>
            </a:r>
            <a:endParaRPr lang="en-A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39496" y="1655347"/>
            <a:ext cx="5038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 TDF vs. ABC   		     NNRTI vs. </a:t>
            </a:r>
            <a:r>
              <a:rPr lang="en-AU" sz="2400" b="1" dirty="0" err="1" smtClean="0">
                <a:solidFill>
                  <a:srgbClr val="002060"/>
                </a:solidFill>
              </a:rPr>
              <a:t>PIr</a:t>
            </a:r>
            <a:endParaRPr lang="en-AU" sz="2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4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Low bone density / fractures: management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0085333" y="5821249"/>
            <a:ext cx="21066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 et al, </a:t>
            </a:r>
            <a:r>
              <a:rPr lang="en-AU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JBMR (in press)</a:t>
            </a:r>
            <a:endParaRPr lang="en-AU" sz="1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524500" y="1448232"/>
            <a:ext cx="6331377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dirty="0">
                <a:solidFill>
                  <a:schemeClr val="tx2"/>
                </a:solidFill>
              </a:rPr>
              <a:t>Z</a:t>
            </a:r>
            <a:r>
              <a:rPr lang="en-US" altLang="en-US" b="1" dirty="0" smtClean="0">
                <a:solidFill>
                  <a:schemeClr val="tx2"/>
                </a:solidFill>
              </a:rPr>
              <a:t>oledronate </a:t>
            </a:r>
            <a:r>
              <a:rPr lang="en-US" altLang="en-US" b="1" dirty="0">
                <a:solidFill>
                  <a:schemeClr val="tx2"/>
                </a:solidFill>
              </a:rPr>
              <a:t>vs TDF switch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84699" y="2026172"/>
            <a:ext cx="7378405" cy="2922706"/>
            <a:chOff x="1718631" y="1322232"/>
            <a:chExt cx="8652802" cy="3538675"/>
          </a:xfrm>
        </p:grpSpPr>
        <p:grpSp>
          <p:nvGrpSpPr>
            <p:cNvPr id="7" name="Group 6"/>
            <p:cNvGrpSpPr/>
            <p:nvPr/>
          </p:nvGrpSpPr>
          <p:grpSpPr>
            <a:xfrm>
              <a:off x="2359055" y="1322232"/>
              <a:ext cx="8012378" cy="3451760"/>
              <a:chOff x="643699" y="2155825"/>
              <a:chExt cx="8433626" cy="3819525"/>
            </a:xfrm>
          </p:grpSpPr>
          <p:pic>
            <p:nvPicPr>
              <p:cNvPr id="9" name="E80BC774-F413-4CF4-BF7F-82DC91205103" descr="5285A03A-76D3-4A41-AF25-9578D369A6D7@md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47" r="22408"/>
              <a:stretch/>
            </p:blipFill>
            <p:spPr bwMode="auto">
              <a:xfrm>
                <a:off x="643699" y="2155825"/>
                <a:ext cx="3974338" cy="3819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CB04DC08-E53C-45DA-8C60-52CF3A7AC3AD" descr="935E434E-14B7-4EA4-A219-8D58D389EDFD@m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2488"/>
              <a:stretch>
                <a:fillRect/>
              </a:stretch>
            </p:blipFill>
            <p:spPr bwMode="auto">
              <a:xfrm>
                <a:off x="4543425" y="2155825"/>
                <a:ext cx="4533900" cy="3811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CB04DC08-E53C-45DA-8C60-52CF3A7AC3AD" descr="935E434E-14B7-4EA4-A219-8D58D389EDFD@m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512" t="28195" b="55013"/>
              <a:stretch>
                <a:fillRect/>
              </a:stretch>
            </p:blipFill>
            <p:spPr bwMode="auto">
              <a:xfrm>
                <a:off x="3990975" y="2155825"/>
                <a:ext cx="1252538" cy="609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Rectangle 7"/>
            <p:cNvSpPr/>
            <p:nvPr/>
          </p:nvSpPr>
          <p:spPr>
            <a:xfrm>
              <a:off x="1718631" y="4040503"/>
              <a:ext cx="8527056" cy="820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256165"/>
              </p:ext>
            </p:extLst>
          </p:nvPr>
        </p:nvGraphicFramePr>
        <p:xfrm>
          <a:off x="5491609" y="4558278"/>
          <a:ext cx="6224531" cy="1181139"/>
        </p:xfrm>
        <a:graphic>
          <a:graphicData uri="http://schemas.openxmlformats.org/drawingml/2006/table">
            <a:tbl>
              <a:tblPr/>
              <a:tblGrid>
                <a:gridCol w="1593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2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9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3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Fractures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ZOL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TDF switch</a:t>
                      </a:r>
                      <a:endParaRPr kumimoji="0" lang="en-A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P-value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Events</a:t>
                      </a:r>
                      <a:endParaRPr kumimoji="0" lang="en-A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3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10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0.04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37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ct val="35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ct val="6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ct val="9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ct val="100000"/>
                        </a:spcBef>
                        <a:spcAft>
                          <a:spcPct val="25000"/>
                        </a:spcAft>
                        <a:buClr>
                          <a:schemeClr val="accent2"/>
                        </a:buClr>
                        <a:buFont typeface="Arial" panose="020B0604020202020204" pitchFamily="34" charset="0"/>
                        <a:defRPr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Subjects</a:t>
                      </a:r>
                      <a:endParaRPr kumimoji="0" lang="en-AU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MS PGothic" pitchFamily="34" charset="-128"/>
                      </a:endParaRP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2 (5%)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6 (14%)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MS PGothic" pitchFamily="34" charset="-128"/>
                        </a:rPr>
                        <a:t>0.16</a:t>
                      </a:r>
                    </a:p>
                  </a:txBody>
                  <a:tcPr marL="68558" marR="68558" marT="34196" marB="3419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36" y="2500995"/>
            <a:ext cx="4530314" cy="2647852"/>
          </a:xfrm>
          <a:prstGeom prst="rect">
            <a:avLst/>
          </a:prstGeom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7437" y="1448232"/>
            <a:ext cx="4358863" cy="4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chemeClr val="tx2"/>
                </a:solidFill>
              </a:rPr>
              <a:t>Risk estimation (FRAX)</a:t>
            </a:r>
            <a:endParaRPr lang="en-US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9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NCDs: WHO’s “best buys”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6289392"/>
              </p:ext>
            </p:extLst>
          </p:nvPr>
        </p:nvGraphicFramePr>
        <p:xfrm>
          <a:off x="692150" y="1511300"/>
          <a:ext cx="10807700" cy="4584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1710">
                  <a:extLst>
                    <a:ext uri="{9D8B030D-6E8A-4147-A177-3AD203B41FA5}">
                      <a16:colId xmlns:a16="http://schemas.microsoft.com/office/drawing/2014/main" val="1570014784"/>
                    </a:ext>
                  </a:extLst>
                </a:gridCol>
                <a:gridCol w="7615990">
                  <a:extLst>
                    <a:ext uri="{9D8B030D-6E8A-4147-A177-3AD203B41FA5}">
                      <a16:colId xmlns:a16="http://schemas.microsoft.com/office/drawing/2014/main" val="3561763384"/>
                    </a:ext>
                  </a:extLst>
                </a:gridCol>
              </a:tblGrid>
              <a:tr h="4132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Reduce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Interventions costing &lt;$100</a:t>
                      </a:r>
                      <a:r>
                        <a:rPr lang="en-AU" sz="2400" b="1" baseline="0" dirty="0" smtClean="0"/>
                        <a:t> per DALY averted in LMICs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307641"/>
                  </a:ext>
                </a:extLst>
              </a:tr>
              <a:tr h="167253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Tobacco use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Increase taxes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Plain paper packaging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Bans</a:t>
                      </a:r>
                      <a:r>
                        <a:rPr lang="en-AU" sz="2400" b="1" baseline="0" dirty="0" smtClean="0"/>
                        <a:t> on a</a:t>
                      </a:r>
                      <a:r>
                        <a:rPr lang="en-AU" sz="2400" b="1" dirty="0" smtClean="0"/>
                        <a:t>dvertising</a:t>
                      </a:r>
                      <a:r>
                        <a:rPr lang="en-AU" sz="2400" b="1" baseline="0" dirty="0" smtClean="0"/>
                        <a:t> / promotion / sponsorship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baseline="0" dirty="0" smtClean="0"/>
                        <a:t>Ban indoor (second-hand) smoking (1,200,000 deaths)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baseline="0" dirty="0" smtClean="0"/>
                        <a:t>Education 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753815"/>
                  </a:ext>
                </a:extLst>
              </a:tr>
              <a:tr h="10428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Harmful use of alcohol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Increase taxes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Bans on advertising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Reduce</a:t>
                      </a:r>
                      <a:r>
                        <a:rPr lang="en-AU" sz="2400" b="1" baseline="0" dirty="0" smtClean="0"/>
                        <a:t> availability 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5800713"/>
                  </a:ext>
                </a:extLst>
              </a:tr>
              <a:tr h="1042872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Unhealthy diet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Reduce salt in purchased and provided food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Education</a:t>
                      </a:r>
                    </a:p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Packaging</a:t>
                      </a:r>
                      <a:r>
                        <a:rPr lang="en-AU" sz="2400" b="1" baseline="0" dirty="0" smtClean="0"/>
                        <a:t> labels listing salt levels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878418"/>
                  </a:ext>
                </a:extLst>
              </a:tr>
              <a:tr h="4132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Physical</a:t>
                      </a:r>
                      <a:r>
                        <a:rPr lang="en-AU" sz="2400" b="1" baseline="0" dirty="0" smtClean="0"/>
                        <a:t> inactivity</a:t>
                      </a:r>
                      <a:endParaRPr lang="en-AU" sz="24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AU" sz="2400" b="1" dirty="0" smtClean="0"/>
                        <a:t>Education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1394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716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743911"/>
              </p:ext>
            </p:extLst>
          </p:nvPr>
        </p:nvGraphicFramePr>
        <p:xfrm>
          <a:off x="63500" y="1473200"/>
          <a:ext cx="9342531" cy="506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442">
                  <a:extLst>
                    <a:ext uri="{9D8B030D-6E8A-4147-A177-3AD203B41FA5}">
                      <a16:colId xmlns:a16="http://schemas.microsoft.com/office/drawing/2014/main" val="420344007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Deaths 2017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Switch ART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Treatment(s)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CVD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17,791,000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ABC, PIr</a:t>
                      </a: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(except AZV, DRV qd)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Smoking cessation, potent statin, blood pressure, diabetes 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Obesity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..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INSTIs?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None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15402"/>
                  </a:ext>
                </a:extLst>
              </a:tr>
              <a:tr h="10076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Cancer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9,555,000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Routine</a:t>
                      </a:r>
                      <a:r>
                        <a:rPr lang="en-AU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</a:t>
                      </a: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creening</a:t>
                      </a:r>
                      <a:r>
                        <a:rPr lang="en-AU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+ HBV / HPV vaccination, HBV / HCV therapy, immediate ART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06499"/>
                  </a:ext>
                </a:extLst>
              </a:tr>
              <a:tr h="4088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COPD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3,198,000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Smoking cessation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19398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Cirrhosis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1,323,000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HBV vaccine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HBV / HCV treatment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9063"/>
                  </a:ext>
                </a:extLst>
              </a:tr>
              <a:tr h="4088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CKD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1,230,000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TDF (eGFR&gt;70)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Blood pressure and diabetes</a:t>
                      </a:r>
                      <a:endParaRPr lang="en-AU" sz="2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86837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Fractures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..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TDF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Bisphosphonate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Treat</a:t>
                      </a: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secondary </a:t>
                      </a: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causes</a:t>
                      </a:r>
                      <a:endParaRPr lang="en-AU" sz="2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25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0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724100"/>
              </p:ext>
            </p:extLst>
          </p:nvPr>
        </p:nvGraphicFramePr>
        <p:xfrm>
          <a:off x="63500" y="1473200"/>
          <a:ext cx="12052299" cy="50673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18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1442">
                  <a:extLst>
                    <a:ext uri="{9D8B030D-6E8A-4147-A177-3AD203B41FA5}">
                      <a16:colId xmlns:a16="http://schemas.microsoft.com/office/drawing/2014/main" val="4203440074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2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97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886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NCD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Deaths 2017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Switch ART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Treatment(s)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WHO’s “Best Buys”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2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CVD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17,791,000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ABC, PIr</a:t>
                      </a: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(except AZV, DRV qd)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Smoking cessation, potent statin, blood pressure, diabetes 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rgbClr val="FF0000"/>
                          </a:solidFill>
                        </a:rPr>
                        <a:t>Less</a:t>
                      </a:r>
                      <a:r>
                        <a:rPr lang="en-US" sz="2300" b="1" baseline="0" dirty="0" smtClean="0">
                          <a:solidFill>
                            <a:srgbClr val="FF0000"/>
                          </a:solidFill>
                        </a:rPr>
                        <a:t> fat / salt / sugar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2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Obesity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..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INSTIs?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None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rgbClr val="FF0000"/>
                          </a:solidFill>
                        </a:rPr>
                        <a:t>Calorie</a:t>
                      </a:r>
                      <a:r>
                        <a:rPr lang="en-US" sz="2300" b="1" baseline="0" dirty="0" smtClean="0">
                          <a:solidFill>
                            <a:srgbClr val="FF0000"/>
                          </a:solidFill>
                        </a:rPr>
                        <a:t> restriction</a:t>
                      </a:r>
                    </a:p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baseline="0" dirty="0" smtClean="0">
                          <a:solidFill>
                            <a:srgbClr val="FF0000"/>
                          </a:solidFill>
                        </a:rPr>
                        <a:t>More exercise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715402"/>
                  </a:ext>
                </a:extLst>
              </a:tr>
              <a:tr h="100761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Cancer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9,555,000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Routine</a:t>
                      </a:r>
                      <a:r>
                        <a:rPr lang="en-AU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</a:t>
                      </a: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creening</a:t>
                      </a:r>
                      <a:r>
                        <a:rPr lang="en-AU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+ HBV / HPV vaccination, HBV / HCV therapy, immediate ART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rgbClr val="FF0000"/>
                          </a:solidFill>
                        </a:rPr>
                        <a:t>Smoking and alcohol</a:t>
                      </a:r>
                      <a:r>
                        <a:rPr lang="en-AU" sz="2300" b="1" baseline="0" dirty="0" smtClean="0">
                          <a:solidFill>
                            <a:srgbClr val="FF0000"/>
                          </a:solidFill>
                        </a:rPr>
                        <a:t> restrictions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0" marB="457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4906499"/>
                  </a:ext>
                </a:extLst>
              </a:tr>
              <a:tr h="4088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COPD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3,198,000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Smoking cessation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rgbClr val="FF0000"/>
                          </a:solidFill>
                        </a:rPr>
                        <a:t>Smoking </a:t>
                      </a:r>
                      <a:r>
                        <a:rPr lang="en-AU" sz="2300" b="1" baseline="0" dirty="0" smtClean="0">
                          <a:solidFill>
                            <a:srgbClr val="FF0000"/>
                          </a:solidFill>
                        </a:rPr>
                        <a:t>restrictions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19398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Cirrhosis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1,323,000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HBV vaccine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HBV / HCV treatment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399063"/>
                  </a:ext>
                </a:extLst>
              </a:tr>
              <a:tr h="4088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CKD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1,230,000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TDF (eGFR&gt;70)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Blood pressure and diabetes</a:t>
                      </a:r>
                      <a:endParaRPr lang="en-AU" sz="2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rgbClr val="FF0000"/>
                          </a:solidFill>
                        </a:rPr>
                        <a:t>Less</a:t>
                      </a:r>
                      <a:r>
                        <a:rPr lang="en-US" sz="2300" b="1" baseline="0" dirty="0" smtClean="0">
                          <a:solidFill>
                            <a:srgbClr val="FF0000"/>
                          </a:solidFill>
                        </a:rPr>
                        <a:t> salt / sugar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0086837"/>
                  </a:ext>
                </a:extLst>
              </a:tr>
              <a:tr h="70825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Fractures</a:t>
                      </a:r>
                      <a:endParaRPr lang="en-AU" sz="23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..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TDF</a:t>
                      </a: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Bisphosphonate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Treat</a:t>
                      </a:r>
                      <a:r>
                        <a:rPr lang="en-US" sz="23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secondary </a:t>
                      </a:r>
                      <a:r>
                        <a:rPr lang="en-US" sz="23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causes</a:t>
                      </a:r>
                      <a:endParaRPr lang="en-AU" sz="23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300" b="1" dirty="0" smtClean="0">
                          <a:solidFill>
                            <a:srgbClr val="FF0000"/>
                          </a:solidFill>
                        </a:rPr>
                        <a:t>..</a:t>
                      </a:r>
                      <a:endParaRPr lang="en-AU" sz="23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5" marR="91445" marT="45703" marB="4570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025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2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11199" y="1514856"/>
            <a:ext cx="10782809" cy="446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600" tIns="50800" rIns="101600" bIns="50800" anchor="t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NCDs in HIV+ patients with controlled HIV consist of more than ART/HIV comorbidities and cause far more deaths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Most NCD deaths in adults with controlled HIV will have little to do with ART and much more to do with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traditional / lifestyle </a:t>
            </a:r>
            <a:r>
              <a:rPr lang="en-US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factors </a:t>
            </a:r>
            <a:endParaRPr lang="en-US" alt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So 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NCD prevention in HIV+ adults on effective ART requires assessment of traditional risk factors (including at the population level) </a:t>
            </a:r>
            <a:r>
              <a:rPr lang="en-US" altLang="en-US" sz="28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and</a:t>
            </a: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of ART</a:t>
            </a:r>
          </a:p>
          <a:p>
            <a:pPr marL="457200" indent="-4572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</a:pPr>
            <a:r>
              <a:rPr lang="en-US" altLang="en-US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Switching ART without addressing traditional NCD risk factors is poor medicine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5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Alexandra Calmy / Hill</a:t>
            </a:r>
          </a:p>
          <a:p>
            <a:r>
              <a:rPr lang="en-US" sz="2800" dirty="0" smtClean="0"/>
              <a:t>Bernard </a:t>
            </a:r>
            <a:r>
              <a:rPr lang="en-US" sz="2800" dirty="0" err="1" smtClean="0"/>
              <a:t>Surial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3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Global burden of noncommunicable diseases 2017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7475165"/>
              </p:ext>
            </p:extLst>
          </p:nvPr>
        </p:nvGraphicFramePr>
        <p:xfrm>
          <a:off x="4136570" y="1642547"/>
          <a:ext cx="7632700" cy="45171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4027">
                  <a:extLst>
                    <a:ext uri="{9D8B030D-6E8A-4147-A177-3AD203B41FA5}">
                      <a16:colId xmlns:a16="http://schemas.microsoft.com/office/drawing/2014/main" val="962117296"/>
                    </a:ext>
                  </a:extLst>
                </a:gridCol>
                <a:gridCol w="1739255">
                  <a:extLst>
                    <a:ext uri="{9D8B030D-6E8A-4147-A177-3AD203B41FA5}">
                      <a16:colId xmlns:a16="http://schemas.microsoft.com/office/drawing/2014/main" val="2720198129"/>
                    </a:ext>
                  </a:extLst>
                </a:gridCol>
                <a:gridCol w="1451464">
                  <a:extLst>
                    <a:ext uri="{9D8B030D-6E8A-4147-A177-3AD203B41FA5}">
                      <a16:colId xmlns:a16="http://schemas.microsoft.com/office/drawing/2014/main" val="862346568"/>
                    </a:ext>
                  </a:extLst>
                </a:gridCol>
                <a:gridCol w="1501515">
                  <a:extLst>
                    <a:ext uri="{9D8B030D-6E8A-4147-A177-3AD203B41FA5}">
                      <a16:colId xmlns:a16="http://schemas.microsoft.com/office/drawing/2014/main" val="816562009"/>
                    </a:ext>
                  </a:extLst>
                </a:gridCol>
                <a:gridCol w="1426439">
                  <a:extLst>
                    <a:ext uri="{9D8B030D-6E8A-4147-A177-3AD203B41FA5}">
                      <a16:colId xmlns:a16="http://schemas.microsoft.com/office/drawing/2014/main" val="175085784"/>
                    </a:ext>
                  </a:extLst>
                </a:gridCol>
              </a:tblGrid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Disease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Deaths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l-GR" sz="2400" b="1" dirty="0" smtClean="0"/>
                        <a:t>Δ</a:t>
                      </a:r>
                      <a:r>
                        <a:rPr lang="en-AU" sz="2400" b="1" dirty="0" smtClean="0"/>
                        <a:t>2007-17 (%)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Years</a:t>
                      </a:r>
                      <a:r>
                        <a:rPr lang="en-AU" sz="2400" b="1" baseline="0" dirty="0" smtClean="0"/>
                        <a:t> of life lost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400" b="1" dirty="0" smtClean="0"/>
                        <a:t>Δ</a:t>
                      </a:r>
                      <a:r>
                        <a:rPr lang="en-AU" sz="2400" b="1" dirty="0" smtClean="0"/>
                        <a:t>2007-17 (%)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213522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All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55,946,000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+9.3%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1,646,250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-9.0%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69987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Infections 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8,413,000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-22.2%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410,732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2658760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AIDS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955,000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-50.3%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50,497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-51.2%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594581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NCDs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41,071,000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+22.7%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872,602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+13.6%</a:t>
                      </a:r>
                      <a:endParaRPr lang="en-AU" sz="2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5180871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CVD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17,791,000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+21.2%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330,173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+14.7%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854375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Cancer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9,556,000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+25.4%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225,738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+19.6%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426188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COPD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3,198,000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+17.5%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50,990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+13.2%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284658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Diabetes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1,370,000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+34.7%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29,300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+29.9%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41307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Cirrhosis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1,323,000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+15.0%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39,652</a:t>
                      </a:r>
                      <a:endParaRPr lang="en-A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+8.9%</a:t>
                      </a:r>
                      <a:endParaRPr lang="en-AU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198416"/>
                  </a:ext>
                </a:extLst>
              </a:tr>
              <a:tr h="24822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CKD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1,230,000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+33.7%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      28,509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AU" sz="2400" b="1" dirty="0" smtClean="0"/>
                        <a:t>+21.0%</a:t>
                      </a:r>
                      <a:endParaRPr lang="en-AU" sz="24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7204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411879" y="6581001"/>
            <a:ext cx="2780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GBD 2017 Causes of Death Collaboration</a:t>
            </a:r>
            <a:endParaRPr lang="en-AU" sz="1200" b="1" dirty="0">
              <a:solidFill>
                <a:srgbClr val="00206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2099" y="1752602"/>
            <a:ext cx="3788231" cy="4202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71% of all deaths</a:t>
            </a:r>
          </a:p>
          <a:p>
            <a:r>
              <a:rPr lang="en-AU" sz="2800" dirty="0" smtClean="0"/>
              <a:t>&gt;85% occur in low- and middle-income countries</a:t>
            </a:r>
          </a:p>
          <a:p>
            <a:pPr defTabSz="236538"/>
            <a:r>
              <a:rPr lang="en-AU" sz="2800" dirty="0"/>
              <a:t>Causes			Deaths</a:t>
            </a:r>
          </a:p>
          <a:p>
            <a:pPr lvl="1" defTabSz="236538"/>
            <a:r>
              <a:rPr lang="en-AU" sz="2400" dirty="0"/>
              <a:t>tobacco:		7,200,000</a:t>
            </a:r>
          </a:p>
          <a:p>
            <a:pPr lvl="1" defTabSz="236538"/>
            <a:r>
              <a:rPr lang="en-AU" sz="2400" dirty="0"/>
              <a:t>salt: 				4,100,000</a:t>
            </a:r>
          </a:p>
          <a:p>
            <a:pPr lvl="1" defTabSz="236538"/>
            <a:r>
              <a:rPr lang="en-AU" sz="2400" dirty="0"/>
              <a:t>alcohol: 		1,700,000</a:t>
            </a:r>
          </a:p>
          <a:p>
            <a:pPr lvl="1" defTabSz="236538"/>
            <a:r>
              <a:rPr lang="en-AU" sz="2400" dirty="0"/>
              <a:t>inactivity: 	1,600,000</a:t>
            </a:r>
          </a:p>
        </p:txBody>
      </p:sp>
      <p:sp>
        <p:nvSpPr>
          <p:cNvPr id="3" name="Rectangle 2"/>
          <p:cNvSpPr/>
          <p:nvPr/>
        </p:nvSpPr>
        <p:spPr>
          <a:xfrm>
            <a:off x="266699" y="3632200"/>
            <a:ext cx="3788231" cy="2323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90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Global burden of noncommunicable diseases 2017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01" y="1307119"/>
            <a:ext cx="7733129" cy="5432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1639" y="1729078"/>
            <a:ext cx="4191952" cy="184350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839258" y="3509081"/>
            <a:ext cx="2739842" cy="2332919"/>
            <a:chOff x="9721505" y="3863183"/>
            <a:chExt cx="1824387" cy="147700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r="6042"/>
            <a:stretch/>
          </p:blipFill>
          <p:spPr>
            <a:xfrm>
              <a:off x="9721505" y="3863183"/>
              <a:ext cx="1824387" cy="129154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/>
            <a:srcRect r="10206" b="-16274"/>
            <a:stretch/>
          </p:blipFill>
          <p:spPr>
            <a:xfrm>
              <a:off x="9775278" y="5071730"/>
              <a:ext cx="1770614" cy="268459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9411880" y="6593880"/>
            <a:ext cx="27801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AU" sz="1200" b="1" dirty="0" smtClean="0">
                <a:solidFill>
                  <a:srgbClr val="002060"/>
                </a:solidFill>
              </a:rPr>
              <a:t>GBD 2017 Causes of Death Collaboration</a:t>
            </a:r>
            <a:endParaRPr lang="en-AU" sz="1200" b="1" dirty="0">
              <a:solidFill>
                <a:srgbClr val="0020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252617" y="4690407"/>
            <a:ext cx="43374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90081" y="4126445"/>
            <a:ext cx="2108200" cy="14219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AU" sz="2400" b="1" dirty="0" smtClean="0">
                <a:solidFill>
                  <a:srgbClr val="002060"/>
                </a:solidFill>
              </a:rPr>
              <a:t>NCDs a greater cause of death than HIV after about age 25</a:t>
            </a:r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0300" y="1204027"/>
            <a:ext cx="102104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000" b="1" dirty="0" smtClean="0">
                <a:solidFill>
                  <a:srgbClr val="002060"/>
                </a:solidFill>
              </a:rPr>
              <a:t>Women</a:t>
            </a:r>
            <a:endParaRPr lang="en-AU" sz="20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664" y="1204027"/>
            <a:ext cx="67678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sz="2000" b="1" dirty="0">
                <a:solidFill>
                  <a:srgbClr val="002060"/>
                </a:solidFill>
              </a:rPr>
              <a:t>M</a:t>
            </a:r>
            <a:r>
              <a:rPr lang="en-AU" sz="2000" b="1" dirty="0" smtClean="0">
                <a:solidFill>
                  <a:srgbClr val="002060"/>
                </a:solidFill>
              </a:rPr>
              <a:t>en</a:t>
            </a:r>
            <a:endParaRPr lang="en-A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0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NCDs / comorbidities </a:t>
            </a:r>
            <a:r>
              <a:rPr lang="en-US" altLang="en-US" dirty="0">
                <a:ea typeface="MS PGothic" panose="020B0600070205080204" pitchFamily="34" charset="-128"/>
              </a:rPr>
              <a:t>more common in </a:t>
            </a:r>
            <a:r>
              <a:rPr lang="en-US" altLang="en-US" dirty="0" smtClean="0">
                <a:ea typeface="MS PGothic" panose="020B0600070205080204" pitchFamily="34" charset="-128"/>
              </a:rPr>
              <a:t>HIV+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632325" y="6615883"/>
            <a:ext cx="7559675" cy="2548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Aft>
                <a:spcPct val="0"/>
              </a:spcAft>
              <a:buNone/>
            </a:pPr>
            <a:r>
              <a:rPr lang="pt-BR" altLang="en-US" sz="1200" b="1" dirty="0" smtClean="0">
                <a:solidFill>
                  <a:srgbClr val="002060"/>
                </a:solidFill>
                <a:latin typeface="+mj-lt"/>
              </a:rPr>
              <a:t>Obel N et al, PLoS ONE 2011</a:t>
            </a:r>
          </a:p>
          <a:p>
            <a:pPr marL="0" indent="0" algn="r">
              <a:spcAft>
                <a:spcPct val="0"/>
              </a:spcAft>
              <a:buNone/>
            </a:pPr>
            <a:endParaRPr lang="en-AU" altLang="en-US" sz="1200" b="1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43" name="Char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871868"/>
              </p:ext>
            </p:extLst>
          </p:nvPr>
        </p:nvGraphicFramePr>
        <p:xfrm>
          <a:off x="1981200" y="1587343"/>
          <a:ext cx="9779000" cy="468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0200" y="2579979"/>
            <a:ext cx="241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rgbClr val="002060"/>
                </a:solidFill>
              </a:rPr>
              <a:t>Contributions from ART for at least some NCDs / comorbidities</a:t>
            </a:r>
            <a:endParaRPr lang="en-A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4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dirty="0" smtClean="0"/>
              <a:t>NCDs / comorbidities in HIV+ shorten life</a:t>
            </a:r>
            <a:endParaRPr lang="en-US" altLang="en-US" dirty="0"/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4632325" y="6570281"/>
            <a:ext cx="7559675" cy="2922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200" b="1" dirty="0" err="1">
                <a:solidFill>
                  <a:srgbClr val="002060"/>
                </a:solidFill>
                <a:latin typeface="+mj-lt"/>
              </a:rPr>
              <a:t>Hasse</a:t>
            </a:r>
            <a:r>
              <a:rPr lang="en-US" altLang="en-US" sz="1200" b="1" dirty="0">
                <a:solidFill>
                  <a:srgbClr val="002060"/>
                </a:solidFill>
                <a:latin typeface="+mj-lt"/>
              </a:rPr>
              <a:t> et al. </a:t>
            </a:r>
            <a:r>
              <a:rPr lang="en-US" altLang="en-US" sz="1200" b="1" dirty="0" err="1">
                <a:solidFill>
                  <a:srgbClr val="002060"/>
                </a:solidFill>
                <a:latin typeface="+mj-lt"/>
              </a:rPr>
              <a:t>Clin</a:t>
            </a:r>
            <a:r>
              <a:rPr lang="en-US" altLang="en-US" sz="1200" b="1" dirty="0">
                <a:solidFill>
                  <a:srgbClr val="002060"/>
                </a:solidFill>
                <a:latin typeface="+mj-lt"/>
              </a:rPr>
              <a:t> Infect Dis </a:t>
            </a:r>
            <a:r>
              <a:rPr lang="en-US" altLang="en-US" sz="1200" b="1" dirty="0" smtClean="0">
                <a:solidFill>
                  <a:srgbClr val="002060"/>
                </a:solidFill>
                <a:latin typeface="+mj-lt"/>
              </a:rPr>
              <a:t>2011; </a:t>
            </a:r>
            <a:r>
              <a:rPr lang="en-US" altLang="en-US" sz="1200" b="1" dirty="0" err="1" smtClean="0">
                <a:solidFill>
                  <a:srgbClr val="002060"/>
                </a:solidFill>
                <a:latin typeface="+mj-lt"/>
              </a:rPr>
              <a:t>Pourcher</a:t>
            </a:r>
            <a:r>
              <a:rPr lang="en-US" altLang="en-US" sz="1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altLang="en-US" sz="1200" b="1" dirty="0">
                <a:solidFill>
                  <a:srgbClr val="002060"/>
                </a:solidFill>
                <a:latin typeface="+mj-lt"/>
              </a:rPr>
              <a:t>et al, IAS </a:t>
            </a:r>
            <a:r>
              <a:rPr lang="en-US" altLang="en-US" sz="1200" b="1" dirty="0" smtClean="0">
                <a:solidFill>
                  <a:srgbClr val="002060"/>
                </a:solidFill>
                <a:latin typeface="+mj-lt"/>
              </a:rPr>
              <a:t>2017</a:t>
            </a:r>
            <a:endParaRPr lang="en-AU" altLang="en-US" sz="1200" b="1" dirty="0" smtClean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49641" y="2784710"/>
            <a:ext cx="5435688" cy="3387077"/>
            <a:chOff x="149322" y="1781503"/>
            <a:chExt cx="9578220" cy="4541411"/>
          </a:xfrm>
        </p:grpSpPr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1350176" y="1966815"/>
              <a:ext cx="6934900" cy="3627769"/>
            </a:xfrm>
            <a:custGeom>
              <a:avLst/>
              <a:gdLst>
                <a:gd name="T0" fmla="*/ 0 w 3810"/>
                <a:gd name="T1" fmla="*/ 0 h 1856"/>
                <a:gd name="T2" fmla="*/ 0 w 3810"/>
                <a:gd name="T3" fmla="*/ 2147483647 h 1856"/>
                <a:gd name="T4" fmla="*/ 2147483647 w 3810"/>
                <a:gd name="T5" fmla="*/ 2147483647 h 1856"/>
                <a:gd name="T6" fmla="*/ 0 60000 65536"/>
                <a:gd name="T7" fmla="*/ 0 60000 65536"/>
                <a:gd name="T8" fmla="*/ 0 60000 65536"/>
                <a:gd name="T9" fmla="*/ 0 w 3810"/>
                <a:gd name="T10" fmla="*/ 0 h 1856"/>
                <a:gd name="T11" fmla="*/ 3810 w 3810"/>
                <a:gd name="T12" fmla="*/ 1856 h 18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10" h="1856">
                  <a:moveTo>
                    <a:pt x="0" y="0"/>
                  </a:moveTo>
                  <a:lnTo>
                    <a:pt x="0" y="1856"/>
                  </a:lnTo>
                  <a:lnTo>
                    <a:pt x="3810" y="185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7" name="Freeform 49"/>
            <p:cNvSpPr>
              <a:spLocks/>
            </p:cNvSpPr>
            <p:nvPr/>
          </p:nvSpPr>
          <p:spPr bwMode="auto">
            <a:xfrm>
              <a:off x="1358114" y="1986849"/>
              <a:ext cx="6926962" cy="3607735"/>
            </a:xfrm>
            <a:custGeom>
              <a:avLst/>
              <a:gdLst>
                <a:gd name="T0" fmla="*/ 0 w 3806"/>
                <a:gd name="T1" fmla="*/ 0 h 1846"/>
                <a:gd name="T2" fmla="*/ 0 w 3806"/>
                <a:gd name="T3" fmla="*/ 2147483647 h 1846"/>
                <a:gd name="T4" fmla="*/ 2147483647 w 3806"/>
                <a:gd name="T5" fmla="*/ 2147483647 h 1846"/>
                <a:gd name="T6" fmla="*/ 0 60000 65536"/>
                <a:gd name="T7" fmla="*/ 0 60000 65536"/>
                <a:gd name="T8" fmla="*/ 0 60000 65536"/>
                <a:gd name="T9" fmla="*/ 0 w 3806"/>
                <a:gd name="T10" fmla="*/ 0 h 1846"/>
                <a:gd name="T11" fmla="*/ 3806 w 3806"/>
                <a:gd name="T12" fmla="*/ 1846 h 1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06" h="1846">
                  <a:moveTo>
                    <a:pt x="0" y="0"/>
                  </a:moveTo>
                  <a:lnTo>
                    <a:pt x="0" y="1846"/>
                  </a:lnTo>
                  <a:lnTo>
                    <a:pt x="3806" y="1846"/>
                  </a:lnTo>
                </a:path>
              </a:pathLst>
            </a:custGeom>
            <a:noFill/>
            <a:ln w="28575">
              <a:solidFill>
                <a:schemeClr val="tx2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panose="020B0604020202020204" pitchFamily="34" charset="0"/>
                <a:buNone/>
                <a:defRPr/>
              </a:pPr>
              <a:endParaRPr lang="en-AU" sz="2000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8" name="Line 50"/>
            <p:cNvSpPr>
              <a:spLocks noChangeShapeType="1"/>
            </p:cNvSpPr>
            <p:nvPr/>
          </p:nvSpPr>
          <p:spPr bwMode="auto">
            <a:xfrm flipH="1">
              <a:off x="1250153" y="5457687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9" name="Line 51"/>
            <p:cNvSpPr>
              <a:spLocks noChangeShapeType="1"/>
            </p:cNvSpPr>
            <p:nvPr/>
          </p:nvSpPr>
          <p:spPr bwMode="auto">
            <a:xfrm flipH="1">
              <a:off x="1250153" y="4761517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0" name="Line 52"/>
            <p:cNvSpPr>
              <a:spLocks noChangeShapeType="1"/>
            </p:cNvSpPr>
            <p:nvPr/>
          </p:nvSpPr>
          <p:spPr bwMode="auto">
            <a:xfrm flipH="1">
              <a:off x="1250153" y="4068684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1" name="Line 53"/>
            <p:cNvSpPr>
              <a:spLocks noChangeShapeType="1"/>
            </p:cNvSpPr>
            <p:nvPr/>
          </p:nvSpPr>
          <p:spPr bwMode="auto">
            <a:xfrm flipH="1">
              <a:off x="1250153" y="3374182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2" name="Line 54"/>
            <p:cNvSpPr>
              <a:spLocks noChangeShapeType="1"/>
            </p:cNvSpPr>
            <p:nvPr/>
          </p:nvSpPr>
          <p:spPr bwMode="auto">
            <a:xfrm flipH="1">
              <a:off x="1250153" y="2679681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3" name="Line 55"/>
            <p:cNvSpPr>
              <a:spLocks noChangeShapeType="1"/>
            </p:cNvSpPr>
            <p:nvPr/>
          </p:nvSpPr>
          <p:spPr bwMode="auto">
            <a:xfrm flipH="1">
              <a:off x="1250153" y="1986849"/>
              <a:ext cx="109549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4" name="Line 56"/>
            <p:cNvSpPr>
              <a:spLocks noChangeShapeType="1"/>
            </p:cNvSpPr>
            <p:nvPr/>
          </p:nvSpPr>
          <p:spPr bwMode="auto">
            <a:xfrm rot="5400000" flipH="1">
              <a:off x="2317372" y="5644670"/>
              <a:ext cx="11686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5" name="Line 57"/>
            <p:cNvSpPr>
              <a:spLocks noChangeShapeType="1"/>
            </p:cNvSpPr>
            <p:nvPr/>
          </p:nvSpPr>
          <p:spPr bwMode="auto">
            <a:xfrm rot="5400000" flipH="1">
              <a:off x="3792308" y="5644670"/>
              <a:ext cx="11686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6" name="Line 59"/>
            <p:cNvSpPr>
              <a:spLocks noChangeShapeType="1"/>
            </p:cNvSpPr>
            <p:nvPr/>
          </p:nvSpPr>
          <p:spPr bwMode="auto">
            <a:xfrm rot="5400000" flipH="1">
              <a:off x="5265657" y="5644670"/>
              <a:ext cx="11686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7" name="Line 61"/>
            <p:cNvSpPr>
              <a:spLocks noChangeShapeType="1"/>
            </p:cNvSpPr>
            <p:nvPr/>
          </p:nvSpPr>
          <p:spPr bwMode="auto">
            <a:xfrm rot="5400000" flipH="1">
              <a:off x="6740594" y="5644670"/>
              <a:ext cx="11686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8" name="Line 62"/>
            <p:cNvSpPr>
              <a:spLocks noChangeShapeType="1"/>
            </p:cNvSpPr>
            <p:nvPr/>
          </p:nvSpPr>
          <p:spPr bwMode="auto">
            <a:xfrm rot="5400000" flipH="1">
              <a:off x="8213943" y="5644670"/>
              <a:ext cx="116863" cy="0"/>
            </a:xfrm>
            <a:prstGeom prst="line">
              <a:avLst/>
            </a:prstGeom>
            <a:noFill/>
            <a:ln w="1905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19" name="Text Box 63"/>
            <p:cNvSpPr txBox="1">
              <a:spLocks noChangeArrowheads="1"/>
            </p:cNvSpPr>
            <p:nvPr/>
          </p:nvSpPr>
          <p:spPr bwMode="auto">
            <a:xfrm>
              <a:off x="1004130" y="5260689"/>
              <a:ext cx="288890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0</a:t>
              </a:r>
            </a:p>
          </p:txBody>
        </p:sp>
        <p:sp>
          <p:nvSpPr>
            <p:cNvPr id="20" name="Text Box 64"/>
            <p:cNvSpPr txBox="1">
              <a:spLocks noChangeArrowheads="1"/>
            </p:cNvSpPr>
            <p:nvPr/>
          </p:nvSpPr>
          <p:spPr bwMode="auto">
            <a:xfrm>
              <a:off x="848623" y="4556171"/>
              <a:ext cx="444397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0.2</a:t>
              </a:r>
            </a:p>
          </p:txBody>
        </p:sp>
        <p:sp>
          <p:nvSpPr>
            <p:cNvPr id="21" name="Text Box 65"/>
            <p:cNvSpPr txBox="1">
              <a:spLocks noChangeArrowheads="1"/>
            </p:cNvSpPr>
            <p:nvPr/>
          </p:nvSpPr>
          <p:spPr bwMode="auto">
            <a:xfrm>
              <a:off x="840685" y="3868347"/>
              <a:ext cx="444397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0.4</a:t>
              </a:r>
            </a:p>
          </p:txBody>
        </p:sp>
        <p:sp>
          <p:nvSpPr>
            <p:cNvPr id="22" name="Text Box 66"/>
            <p:cNvSpPr txBox="1">
              <a:spLocks noChangeArrowheads="1"/>
            </p:cNvSpPr>
            <p:nvPr/>
          </p:nvSpPr>
          <p:spPr bwMode="auto">
            <a:xfrm>
              <a:off x="840685" y="3165498"/>
              <a:ext cx="444397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0.6</a:t>
              </a:r>
            </a:p>
          </p:txBody>
        </p:sp>
        <p:sp>
          <p:nvSpPr>
            <p:cNvPr id="23" name="Text Box 67"/>
            <p:cNvSpPr txBox="1">
              <a:spLocks noChangeArrowheads="1"/>
            </p:cNvSpPr>
            <p:nvPr/>
          </p:nvSpPr>
          <p:spPr bwMode="auto">
            <a:xfrm>
              <a:off x="840685" y="2484353"/>
              <a:ext cx="444397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0.8</a:t>
              </a:r>
            </a:p>
          </p:txBody>
        </p:sp>
        <p:sp>
          <p:nvSpPr>
            <p:cNvPr id="24" name="Text Box 68"/>
            <p:cNvSpPr txBox="1">
              <a:spLocks noChangeArrowheads="1"/>
            </p:cNvSpPr>
            <p:nvPr/>
          </p:nvSpPr>
          <p:spPr bwMode="auto">
            <a:xfrm>
              <a:off x="840685" y="1781503"/>
              <a:ext cx="444397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1.0</a:t>
              </a:r>
            </a:p>
          </p:txBody>
        </p:sp>
        <p:sp>
          <p:nvSpPr>
            <p:cNvPr id="25" name="Text Box 69"/>
            <p:cNvSpPr txBox="1">
              <a:spLocks noChangeArrowheads="1"/>
            </p:cNvSpPr>
            <p:nvPr/>
          </p:nvSpPr>
          <p:spPr bwMode="auto">
            <a:xfrm>
              <a:off x="2184019" y="5674719"/>
              <a:ext cx="393096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30</a:t>
              </a:r>
            </a:p>
          </p:txBody>
        </p:sp>
        <p:sp>
          <p:nvSpPr>
            <p:cNvPr id="26" name="Text Box 70"/>
            <p:cNvSpPr txBox="1">
              <a:spLocks noChangeArrowheads="1"/>
            </p:cNvSpPr>
            <p:nvPr/>
          </p:nvSpPr>
          <p:spPr bwMode="auto">
            <a:xfrm>
              <a:off x="3662131" y="5674719"/>
              <a:ext cx="393096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40</a:t>
              </a:r>
            </a:p>
          </p:txBody>
        </p:sp>
        <p:sp>
          <p:nvSpPr>
            <p:cNvPr id="27" name="Text Box 71"/>
            <p:cNvSpPr txBox="1">
              <a:spLocks noChangeArrowheads="1"/>
            </p:cNvSpPr>
            <p:nvPr/>
          </p:nvSpPr>
          <p:spPr bwMode="auto">
            <a:xfrm>
              <a:off x="5133098" y="5674719"/>
              <a:ext cx="393096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50</a:t>
              </a: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6611210" y="5674719"/>
              <a:ext cx="393096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60</a:t>
              </a:r>
            </a:p>
          </p:txBody>
        </p:sp>
        <p:sp>
          <p:nvSpPr>
            <p:cNvPr id="29" name="Text Box 73"/>
            <p:cNvSpPr txBox="1">
              <a:spLocks noChangeArrowheads="1"/>
            </p:cNvSpPr>
            <p:nvPr/>
          </p:nvSpPr>
          <p:spPr bwMode="auto">
            <a:xfrm>
              <a:off x="8082178" y="5674719"/>
              <a:ext cx="393096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70</a:t>
              </a:r>
            </a:p>
          </p:txBody>
        </p:sp>
        <p:sp>
          <p:nvSpPr>
            <p:cNvPr id="30" name="Text Box 74"/>
            <p:cNvSpPr txBox="1">
              <a:spLocks noChangeArrowheads="1"/>
            </p:cNvSpPr>
            <p:nvPr/>
          </p:nvSpPr>
          <p:spPr bwMode="auto">
            <a:xfrm>
              <a:off x="4078466" y="5966878"/>
              <a:ext cx="1111570" cy="356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Age (years)</a:t>
              </a:r>
            </a:p>
          </p:txBody>
        </p:sp>
        <p:sp>
          <p:nvSpPr>
            <p:cNvPr id="31" name="Text Box 75"/>
            <p:cNvSpPr txBox="1">
              <a:spLocks noChangeArrowheads="1"/>
            </p:cNvSpPr>
            <p:nvPr/>
          </p:nvSpPr>
          <p:spPr bwMode="auto">
            <a:xfrm rot="16200000">
              <a:off x="-723566" y="3537950"/>
              <a:ext cx="2084363" cy="33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600" dirty="0">
                  <a:solidFill>
                    <a:schemeClr val="tx2"/>
                  </a:solidFill>
                  <a:latin typeface="+mn-lt"/>
                </a:rPr>
                <a:t>Probability of survival</a:t>
              </a:r>
            </a:p>
          </p:txBody>
        </p:sp>
        <p:sp>
          <p:nvSpPr>
            <p:cNvPr id="32" name="Freeform 77"/>
            <p:cNvSpPr>
              <a:spLocks/>
            </p:cNvSpPr>
            <p:nvPr/>
          </p:nvSpPr>
          <p:spPr bwMode="auto">
            <a:xfrm>
              <a:off x="1362877" y="1978501"/>
              <a:ext cx="6168060" cy="485818"/>
            </a:xfrm>
            <a:custGeom>
              <a:avLst/>
              <a:gdLst>
                <a:gd name="T0" fmla="*/ 0 w 3388"/>
                <a:gd name="T1" fmla="*/ 0 h 248"/>
                <a:gd name="T2" fmla="*/ 2147483647 w 3388"/>
                <a:gd name="T3" fmla="*/ 0 h 248"/>
                <a:gd name="T4" fmla="*/ 2147483647 w 3388"/>
                <a:gd name="T5" fmla="*/ 2147483647 h 248"/>
                <a:gd name="T6" fmla="*/ 2147483647 w 3388"/>
                <a:gd name="T7" fmla="*/ 2147483647 h 248"/>
                <a:gd name="T8" fmla="*/ 2147483647 w 3388"/>
                <a:gd name="T9" fmla="*/ 2147483647 h 248"/>
                <a:gd name="T10" fmla="*/ 2147483647 w 3388"/>
                <a:gd name="T11" fmla="*/ 2147483647 h 248"/>
                <a:gd name="T12" fmla="*/ 2147483647 w 3388"/>
                <a:gd name="T13" fmla="*/ 2147483647 h 248"/>
                <a:gd name="T14" fmla="*/ 2147483647 w 3388"/>
                <a:gd name="T15" fmla="*/ 2147483647 h 248"/>
                <a:gd name="T16" fmla="*/ 2147483647 w 3388"/>
                <a:gd name="T17" fmla="*/ 2147483647 h 248"/>
                <a:gd name="T18" fmla="*/ 2147483647 w 3388"/>
                <a:gd name="T19" fmla="*/ 2147483647 h 248"/>
                <a:gd name="T20" fmla="*/ 2147483647 w 3388"/>
                <a:gd name="T21" fmla="*/ 2147483647 h 248"/>
                <a:gd name="T22" fmla="*/ 2147483647 w 3388"/>
                <a:gd name="T23" fmla="*/ 2147483647 h 248"/>
                <a:gd name="T24" fmla="*/ 2147483647 w 3388"/>
                <a:gd name="T25" fmla="*/ 2147483647 h 248"/>
                <a:gd name="T26" fmla="*/ 2147483647 w 3388"/>
                <a:gd name="T27" fmla="*/ 2147483647 h 248"/>
                <a:gd name="T28" fmla="*/ 2147483647 w 3388"/>
                <a:gd name="T29" fmla="*/ 2147483647 h 248"/>
                <a:gd name="T30" fmla="*/ 2147483647 w 3388"/>
                <a:gd name="T31" fmla="*/ 2147483647 h 248"/>
                <a:gd name="T32" fmla="*/ 2147483647 w 3388"/>
                <a:gd name="T33" fmla="*/ 2147483647 h 248"/>
                <a:gd name="T34" fmla="*/ 2147483647 w 3388"/>
                <a:gd name="T35" fmla="*/ 2147483647 h 248"/>
                <a:gd name="T36" fmla="*/ 2147483647 w 3388"/>
                <a:gd name="T37" fmla="*/ 2147483647 h 248"/>
                <a:gd name="T38" fmla="*/ 2147483647 w 3388"/>
                <a:gd name="T39" fmla="*/ 2147483647 h 248"/>
                <a:gd name="T40" fmla="*/ 2147483647 w 3388"/>
                <a:gd name="T41" fmla="*/ 2147483647 h 248"/>
                <a:gd name="T42" fmla="*/ 2147483647 w 3388"/>
                <a:gd name="T43" fmla="*/ 2147483647 h 248"/>
                <a:gd name="T44" fmla="*/ 2147483647 w 3388"/>
                <a:gd name="T45" fmla="*/ 2147483647 h 248"/>
                <a:gd name="T46" fmla="*/ 2147483647 w 3388"/>
                <a:gd name="T47" fmla="*/ 2147483647 h 248"/>
                <a:gd name="T48" fmla="*/ 2147483647 w 3388"/>
                <a:gd name="T49" fmla="*/ 2147483647 h 2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388"/>
                <a:gd name="T76" fmla="*/ 0 h 248"/>
                <a:gd name="T77" fmla="*/ 3388 w 3388"/>
                <a:gd name="T78" fmla="*/ 248 h 2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388" h="248">
                  <a:moveTo>
                    <a:pt x="0" y="0"/>
                  </a:moveTo>
                  <a:lnTo>
                    <a:pt x="1392" y="0"/>
                  </a:lnTo>
                  <a:lnTo>
                    <a:pt x="1392" y="12"/>
                  </a:lnTo>
                  <a:lnTo>
                    <a:pt x="1510" y="12"/>
                  </a:lnTo>
                  <a:lnTo>
                    <a:pt x="1510" y="32"/>
                  </a:lnTo>
                  <a:lnTo>
                    <a:pt x="1780" y="32"/>
                  </a:lnTo>
                  <a:lnTo>
                    <a:pt x="1780" y="52"/>
                  </a:lnTo>
                  <a:lnTo>
                    <a:pt x="1996" y="52"/>
                  </a:lnTo>
                  <a:lnTo>
                    <a:pt x="1996" y="68"/>
                  </a:lnTo>
                  <a:lnTo>
                    <a:pt x="2082" y="68"/>
                  </a:lnTo>
                  <a:lnTo>
                    <a:pt x="2078" y="84"/>
                  </a:lnTo>
                  <a:lnTo>
                    <a:pt x="2368" y="84"/>
                  </a:lnTo>
                  <a:lnTo>
                    <a:pt x="2368" y="98"/>
                  </a:lnTo>
                  <a:lnTo>
                    <a:pt x="2408" y="98"/>
                  </a:lnTo>
                  <a:lnTo>
                    <a:pt x="2408" y="120"/>
                  </a:lnTo>
                  <a:lnTo>
                    <a:pt x="2808" y="120"/>
                  </a:lnTo>
                  <a:lnTo>
                    <a:pt x="2808" y="138"/>
                  </a:lnTo>
                  <a:lnTo>
                    <a:pt x="2960" y="138"/>
                  </a:lnTo>
                  <a:lnTo>
                    <a:pt x="2960" y="162"/>
                  </a:lnTo>
                  <a:lnTo>
                    <a:pt x="3022" y="162"/>
                  </a:lnTo>
                  <a:lnTo>
                    <a:pt x="3024" y="188"/>
                  </a:lnTo>
                  <a:lnTo>
                    <a:pt x="3158" y="190"/>
                  </a:lnTo>
                  <a:lnTo>
                    <a:pt x="3164" y="216"/>
                  </a:lnTo>
                  <a:lnTo>
                    <a:pt x="3386" y="216"/>
                  </a:lnTo>
                  <a:lnTo>
                    <a:pt x="3388" y="248"/>
                  </a:lnTo>
                </a:path>
              </a:pathLst>
            </a:custGeom>
            <a:noFill/>
            <a:ln w="2857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3" name="Freeform 78"/>
            <p:cNvSpPr>
              <a:spLocks/>
            </p:cNvSpPr>
            <p:nvPr/>
          </p:nvSpPr>
          <p:spPr bwMode="auto">
            <a:xfrm>
              <a:off x="1362877" y="1978501"/>
              <a:ext cx="6179174" cy="1454113"/>
            </a:xfrm>
            <a:custGeom>
              <a:avLst/>
              <a:gdLst>
                <a:gd name="T0" fmla="*/ 2147483647 w 3394"/>
                <a:gd name="T1" fmla="*/ 0 h 744"/>
                <a:gd name="T2" fmla="*/ 2147483647 w 3394"/>
                <a:gd name="T3" fmla="*/ 2147483647 h 744"/>
                <a:gd name="T4" fmla="*/ 2147483647 w 3394"/>
                <a:gd name="T5" fmla="*/ 2147483647 h 744"/>
                <a:gd name="T6" fmla="*/ 2147483647 w 3394"/>
                <a:gd name="T7" fmla="*/ 2147483647 h 744"/>
                <a:gd name="T8" fmla="*/ 2147483647 w 3394"/>
                <a:gd name="T9" fmla="*/ 2147483647 h 744"/>
                <a:gd name="T10" fmla="*/ 2147483647 w 3394"/>
                <a:gd name="T11" fmla="*/ 2147483647 h 744"/>
                <a:gd name="T12" fmla="*/ 2147483647 w 3394"/>
                <a:gd name="T13" fmla="*/ 2147483647 h 744"/>
                <a:gd name="T14" fmla="*/ 2147483647 w 3394"/>
                <a:gd name="T15" fmla="*/ 2147483647 h 744"/>
                <a:gd name="T16" fmla="*/ 2147483647 w 3394"/>
                <a:gd name="T17" fmla="*/ 2147483647 h 744"/>
                <a:gd name="T18" fmla="*/ 2147483647 w 3394"/>
                <a:gd name="T19" fmla="*/ 2147483647 h 744"/>
                <a:gd name="T20" fmla="*/ 2147483647 w 3394"/>
                <a:gd name="T21" fmla="*/ 2147483647 h 744"/>
                <a:gd name="T22" fmla="*/ 2147483647 w 3394"/>
                <a:gd name="T23" fmla="*/ 2147483647 h 744"/>
                <a:gd name="T24" fmla="*/ 2147483647 w 3394"/>
                <a:gd name="T25" fmla="*/ 2147483647 h 744"/>
                <a:gd name="T26" fmla="*/ 2147483647 w 3394"/>
                <a:gd name="T27" fmla="*/ 2147483647 h 744"/>
                <a:gd name="T28" fmla="*/ 2147483647 w 3394"/>
                <a:gd name="T29" fmla="*/ 2147483647 h 744"/>
                <a:gd name="T30" fmla="*/ 2147483647 w 3394"/>
                <a:gd name="T31" fmla="*/ 2147483647 h 744"/>
                <a:gd name="T32" fmla="*/ 2147483647 w 3394"/>
                <a:gd name="T33" fmla="*/ 2147483647 h 744"/>
                <a:gd name="T34" fmla="*/ 2147483647 w 3394"/>
                <a:gd name="T35" fmla="*/ 2147483647 h 744"/>
                <a:gd name="T36" fmla="*/ 2147483647 w 3394"/>
                <a:gd name="T37" fmla="*/ 2147483647 h 744"/>
                <a:gd name="T38" fmla="*/ 2147483647 w 3394"/>
                <a:gd name="T39" fmla="*/ 2147483647 h 744"/>
                <a:gd name="T40" fmla="*/ 2147483647 w 3394"/>
                <a:gd name="T41" fmla="*/ 2147483647 h 744"/>
                <a:gd name="T42" fmla="*/ 2147483647 w 3394"/>
                <a:gd name="T43" fmla="*/ 2147483647 h 744"/>
                <a:gd name="T44" fmla="*/ 2147483647 w 3394"/>
                <a:gd name="T45" fmla="*/ 2147483647 h 744"/>
                <a:gd name="T46" fmla="*/ 2147483647 w 3394"/>
                <a:gd name="T47" fmla="*/ 2147483647 h 744"/>
                <a:gd name="T48" fmla="*/ 2147483647 w 3394"/>
                <a:gd name="T49" fmla="*/ 2147483647 h 744"/>
                <a:gd name="T50" fmla="*/ 2147483647 w 3394"/>
                <a:gd name="T51" fmla="*/ 2147483647 h 744"/>
                <a:gd name="T52" fmla="*/ 2147483647 w 3394"/>
                <a:gd name="T53" fmla="*/ 2147483647 h 744"/>
                <a:gd name="T54" fmla="*/ 2147483647 w 3394"/>
                <a:gd name="T55" fmla="*/ 2147483647 h 744"/>
                <a:gd name="T56" fmla="*/ 2147483647 w 3394"/>
                <a:gd name="T57" fmla="*/ 2147483647 h 744"/>
                <a:gd name="T58" fmla="*/ 2147483647 w 3394"/>
                <a:gd name="T59" fmla="*/ 2147483647 h 744"/>
                <a:gd name="T60" fmla="*/ 2147483647 w 3394"/>
                <a:gd name="T61" fmla="*/ 2147483647 h 744"/>
                <a:gd name="T62" fmla="*/ 2147483647 w 3394"/>
                <a:gd name="T63" fmla="*/ 2147483647 h 744"/>
                <a:gd name="T64" fmla="*/ 2147483647 w 3394"/>
                <a:gd name="T65" fmla="*/ 2147483647 h 74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94"/>
                <a:gd name="T100" fmla="*/ 0 h 744"/>
                <a:gd name="T101" fmla="*/ 3394 w 3394"/>
                <a:gd name="T102" fmla="*/ 744 h 74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94" h="744">
                  <a:moveTo>
                    <a:pt x="0" y="0"/>
                  </a:moveTo>
                  <a:lnTo>
                    <a:pt x="824" y="0"/>
                  </a:lnTo>
                  <a:lnTo>
                    <a:pt x="824" y="62"/>
                  </a:lnTo>
                  <a:lnTo>
                    <a:pt x="972" y="62"/>
                  </a:lnTo>
                  <a:lnTo>
                    <a:pt x="972" y="82"/>
                  </a:lnTo>
                  <a:lnTo>
                    <a:pt x="1096" y="82"/>
                  </a:lnTo>
                  <a:lnTo>
                    <a:pt x="1096" y="98"/>
                  </a:lnTo>
                  <a:lnTo>
                    <a:pt x="1186" y="98"/>
                  </a:lnTo>
                  <a:lnTo>
                    <a:pt x="1182" y="114"/>
                  </a:lnTo>
                  <a:lnTo>
                    <a:pt x="1270" y="114"/>
                  </a:lnTo>
                  <a:lnTo>
                    <a:pt x="1270" y="134"/>
                  </a:lnTo>
                  <a:lnTo>
                    <a:pt x="1400" y="134"/>
                  </a:lnTo>
                  <a:lnTo>
                    <a:pt x="1400" y="150"/>
                  </a:lnTo>
                  <a:lnTo>
                    <a:pt x="1446" y="150"/>
                  </a:lnTo>
                  <a:lnTo>
                    <a:pt x="1446" y="168"/>
                  </a:lnTo>
                  <a:lnTo>
                    <a:pt x="1546" y="168"/>
                  </a:lnTo>
                  <a:lnTo>
                    <a:pt x="1546" y="188"/>
                  </a:lnTo>
                  <a:lnTo>
                    <a:pt x="1600" y="188"/>
                  </a:lnTo>
                  <a:lnTo>
                    <a:pt x="1600" y="200"/>
                  </a:lnTo>
                  <a:lnTo>
                    <a:pt x="1756" y="200"/>
                  </a:lnTo>
                  <a:lnTo>
                    <a:pt x="1756" y="216"/>
                  </a:lnTo>
                  <a:lnTo>
                    <a:pt x="1846" y="216"/>
                  </a:lnTo>
                  <a:lnTo>
                    <a:pt x="1850" y="232"/>
                  </a:lnTo>
                  <a:lnTo>
                    <a:pt x="1922" y="232"/>
                  </a:lnTo>
                  <a:lnTo>
                    <a:pt x="1922" y="256"/>
                  </a:lnTo>
                  <a:lnTo>
                    <a:pt x="1956" y="256"/>
                  </a:lnTo>
                  <a:lnTo>
                    <a:pt x="1958" y="272"/>
                  </a:lnTo>
                  <a:lnTo>
                    <a:pt x="1986" y="272"/>
                  </a:lnTo>
                  <a:lnTo>
                    <a:pt x="1986" y="286"/>
                  </a:lnTo>
                  <a:lnTo>
                    <a:pt x="2112" y="286"/>
                  </a:lnTo>
                  <a:lnTo>
                    <a:pt x="2112" y="300"/>
                  </a:lnTo>
                  <a:lnTo>
                    <a:pt x="2154" y="300"/>
                  </a:lnTo>
                  <a:lnTo>
                    <a:pt x="2152" y="316"/>
                  </a:lnTo>
                  <a:lnTo>
                    <a:pt x="2258" y="316"/>
                  </a:lnTo>
                  <a:lnTo>
                    <a:pt x="2254" y="328"/>
                  </a:lnTo>
                  <a:lnTo>
                    <a:pt x="2454" y="328"/>
                  </a:lnTo>
                  <a:lnTo>
                    <a:pt x="2454" y="344"/>
                  </a:lnTo>
                  <a:lnTo>
                    <a:pt x="2542" y="344"/>
                  </a:lnTo>
                  <a:lnTo>
                    <a:pt x="2542" y="360"/>
                  </a:lnTo>
                  <a:lnTo>
                    <a:pt x="2604" y="360"/>
                  </a:lnTo>
                  <a:lnTo>
                    <a:pt x="2604" y="394"/>
                  </a:lnTo>
                  <a:lnTo>
                    <a:pt x="2640" y="394"/>
                  </a:lnTo>
                  <a:lnTo>
                    <a:pt x="2640" y="416"/>
                  </a:lnTo>
                  <a:lnTo>
                    <a:pt x="2792" y="416"/>
                  </a:lnTo>
                  <a:lnTo>
                    <a:pt x="2792" y="450"/>
                  </a:lnTo>
                  <a:lnTo>
                    <a:pt x="2814" y="450"/>
                  </a:lnTo>
                  <a:lnTo>
                    <a:pt x="2814" y="468"/>
                  </a:lnTo>
                  <a:lnTo>
                    <a:pt x="2904" y="468"/>
                  </a:lnTo>
                  <a:lnTo>
                    <a:pt x="2904" y="490"/>
                  </a:lnTo>
                  <a:lnTo>
                    <a:pt x="2952" y="490"/>
                  </a:lnTo>
                  <a:lnTo>
                    <a:pt x="2952" y="526"/>
                  </a:lnTo>
                  <a:lnTo>
                    <a:pt x="3016" y="526"/>
                  </a:lnTo>
                  <a:lnTo>
                    <a:pt x="3018" y="554"/>
                  </a:lnTo>
                  <a:lnTo>
                    <a:pt x="3028" y="568"/>
                  </a:lnTo>
                  <a:lnTo>
                    <a:pt x="3050" y="566"/>
                  </a:lnTo>
                  <a:lnTo>
                    <a:pt x="3050" y="592"/>
                  </a:lnTo>
                  <a:lnTo>
                    <a:pt x="3102" y="596"/>
                  </a:lnTo>
                  <a:lnTo>
                    <a:pt x="3100" y="636"/>
                  </a:lnTo>
                  <a:lnTo>
                    <a:pt x="3126" y="636"/>
                  </a:lnTo>
                  <a:lnTo>
                    <a:pt x="3126" y="662"/>
                  </a:lnTo>
                  <a:lnTo>
                    <a:pt x="3208" y="658"/>
                  </a:lnTo>
                  <a:lnTo>
                    <a:pt x="3208" y="682"/>
                  </a:lnTo>
                  <a:lnTo>
                    <a:pt x="3324" y="682"/>
                  </a:lnTo>
                  <a:lnTo>
                    <a:pt x="3326" y="714"/>
                  </a:lnTo>
                  <a:lnTo>
                    <a:pt x="3360" y="714"/>
                  </a:lnTo>
                  <a:lnTo>
                    <a:pt x="3362" y="744"/>
                  </a:lnTo>
                  <a:lnTo>
                    <a:pt x="3394" y="744"/>
                  </a:lnTo>
                </a:path>
              </a:pathLst>
            </a:custGeom>
            <a:noFill/>
            <a:ln w="28575">
              <a:solidFill>
                <a:srgbClr val="FFC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4" name="Freeform 79"/>
            <p:cNvSpPr>
              <a:spLocks/>
            </p:cNvSpPr>
            <p:nvPr/>
          </p:nvSpPr>
          <p:spPr bwMode="auto">
            <a:xfrm>
              <a:off x="1362877" y="1978501"/>
              <a:ext cx="6171235" cy="2435765"/>
            </a:xfrm>
            <a:custGeom>
              <a:avLst/>
              <a:gdLst>
                <a:gd name="T0" fmla="*/ 2147483647 w 3390"/>
                <a:gd name="T1" fmla="*/ 0 h 1246"/>
                <a:gd name="T2" fmla="*/ 2147483647 w 3390"/>
                <a:gd name="T3" fmla="*/ 2147483647 h 1246"/>
                <a:gd name="T4" fmla="*/ 2147483647 w 3390"/>
                <a:gd name="T5" fmla="*/ 2147483647 h 1246"/>
                <a:gd name="T6" fmla="*/ 2147483647 w 3390"/>
                <a:gd name="T7" fmla="*/ 2147483647 h 1246"/>
                <a:gd name="T8" fmla="*/ 2147483647 w 3390"/>
                <a:gd name="T9" fmla="*/ 2147483647 h 1246"/>
                <a:gd name="T10" fmla="*/ 2147483647 w 3390"/>
                <a:gd name="T11" fmla="*/ 2147483647 h 1246"/>
                <a:gd name="T12" fmla="*/ 2147483647 w 3390"/>
                <a:gd name="T13" fmla="*/ 2147483647 h 1246"/>
                <a:gd name="T14" fmla="*/ 2147483647 w 3390"/>
                <a:gd name="T15" fmla="*/ 2147483647 h 1246"/>
                <a:gd name="T16" fmla="*/ 2147483647 w 3390"/>
                <a:gd name="T17" fmla="*/ 2147483647 h 1246"/>
                <a:gd name="T18" fmla="*/ 2147483647 w 3390"/>
                <a:gd name="T19" fmla="*/ 2147483647 h 1246"/>
                <a:gd name="T20" fmla="*/ 2147483647 w 3390"/>
                <a:gd name="T21" fmla="*/ 2147483647 h 1246"/>
                <a:gd name="T22" fmla="*/ 2147483647 w 3390"/>
                <a:gd name="T23" fmla="*/ 2147483647 h 1246"/>
                <a:gd name="T24" fmla="*/ 2147483647 w 3390"/>
                <a:gd name="T25" fmla="*/ 2147483647 h 1246"/>
                <a:gd name="T26" fmla="*/ 2147483647 w 3390"/>
                <a:gd name="T27" fmla="*/ 2147483647 h 1246"/>
                <a:gd name="T28" fmla="*/ 2147483647 w 3390"/>
                <a:gd name="T29" fmla="*/ 2147483647 h 1246"/>
                <a:gd name="T30" fmla="*/ 2147483647 w 3390"/>
                <a:gd name="T31" fmla="*/ 2147483647 h 1246"/>
                <a:gd name="T32" fmla="*/ 2147483647 w 3390"/>
                <a:gd name="T33" fmla="*/ 2147483647 h 1246"/>
                <a:gd name="T34" fmla="*/ 2147483647 w 3390"/>
                <a:gd name="T35" fmla="*/ 2147483647 h 1246"/>
                <a:gd name="T36" fmla="*/ 2147483647 w 3390"/>
                <a:gd name="T37" fmla="*/ 2147483647 h 1246"/>
                <a:gd name="T38" fmla="*/ 2147483647 w 3390"/>
                <a:gd name="T39" fmla="*/ 2147483647 h 1246"/>
                <a:gd name="T40" fmla="*/ 2147483647 w 3390"/>
                <a:gd name="T41" fmla="*/ 2147483647 h 1246"/>
                <a:gd name="T42" fmla="*/ 2147483647 w 3390"/>
                <a:gd name="T43" fmla="*/ 2147483647 h 1246"/>
                <a:gd name="T44" fmla="*/ 2147483647 w 3390"/>
                <a:gd name="T45" fmla="*/ 2147483647 h 1246"/>
                <a:gd name="T46" fmla="*/ 2147483647 w 3390"/>
                <a:gd name="T47" fmla="*/ 2147483647 h 1246"/>
                <a:gd name="T48" fmla="*/ 2147483647 w 3390"/>
                <a:gd name="T49" fmla="*/ 2147483647 h 1246"/>
                <a:gd name="T50" fmla="*/ 2147483647 w 3390"/>
                <a:gd name="T51" fmla="*/ 2147483647 h 1246"/>
                <a:gd name="T52" fmla="*/ 2147483647 w 3390"/>
                <a:gd name="T53" fmla="*/ 2147483647 h 1246"/>
                <a:gd name="T54" fmla="*/ 2147483647 w 3390"/>
                <a:gd name="T55" fmla="*/ 2147483647 h 1246"/>
                <a:gd name="T56" fmla="*/ 2147483647 w 3390"/>
                <a:gd name="T57" fmla="*/ 2147483647 h 1246"/>
                <a:gd name="T58" fmla="*/ 2147483647 w 3390"/>
                <a:gd name="T59" fmla="*/ 2147483647 h 1246"/>
                <a:gd name="T60" fmla="*/ 2147483647 w 3390"/>
                <a:gd name="T61" fmla="*/ 2147483647 h 1246"/>
                <a:gd name="T62" fmla="*/ 2147483647 w 3390"/>
                <a:gd name="T63" fmla="*/ 2147483647 h 1246"/>
                <a:gd name="T64" fmla="*/ 2147483647 w 3390"/>
                <a:gd name="T65" fmla="*/ 2147483647 h 1246"/>
                <a:gd name="T66" fmla="*/ 2147483647 w 3390"/>
                <a:gd name="T67" fmla="*/ 2147483647 h 1246"/>
                <a:gd name="T68" fmla="*/ 2147483647 w 3390"/>
                <a:gd name="T69" fmla="*/ 2147483647 h 1246"/>
                <a:gd name="T70" fmla="*/ 2147483647 w 3390"/>
                <a:gd name="T71" fmla="*/ 2147483647 h 1246"/>
                <a:gd name="T72" fmla="*/ 2147483647 w 3390"/>
                <a:gd name="T73" fmla="*/ 2147483647 h 1246"/>
                <a:gd name="T74" fmla="*/ 2147483647 w 3390"/>
                <a:gd name="T75" fmla="*/ 2147483647 h 1246"/>
                <a:gd name="T76" fmla="*/ 2147483647 w 3390"/>
                <a:gd name="T77" fmla="*/ 2147483647 h 1246"/>
                <a:gd name="T78" fmla="*/ 2147483647 w 3390"/>
                <a:gd name="T79" fmla="*/ 2147483647 h 1246"/>
                <a:gd name="T80" fmla="*/ 2147483647 w 3390"/>
                <a:gd name="T81" fmla="*/ 2147483647 h 124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90"/>
                <a:gd name="T124" fmla="*/ 0 h 1246"/>
                <a:gd name="T125" fmla="*/ 3390 w 3390"/>
                <a:gd name="T126" fmla="*/ 1246 h 124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90" h="1246">
                  <a:moveTo>
                    <a:pt x="0" y="0"/>
                  </a:moveTo>
                  <a:lnTo>
                    <a:pt x="698" y="0"/>
                  </a:lnTo>
                  <a:lnTo>
                    <a:pt x="698" y="20"/>
                  </a:lnTo>
                  <a:lnTo>
                    <a:pt x="746" y="20"/>
                  </a:lnTo>
                  <a:lnTo>
                    <a:pt x="746" y="38"/>
                  </a:lnTo>
                  <a:lnTo>
                    <a:pt x="842" y="38"/>
                  </a:lnTo>
                  <a:lnTo>
                    <a:pt x="842" y="118"/>
                  </a:lnTo>
                  <a:lnTo>
                    <a:pt x="860" y="118"/>
                  </a:lnTo>
                  <a:lnTo>
                    <a:pt x="860" y="168"/>
                  </a:lnTo>
                  <a:lnTo>
                    <a:pt x="936" y="168"/>
                  </a:lnTo>
                  <a:lnTo>
                    <a:pt x="936" y="218"/>
                  </a:lnTo>
                  <a:lnTo>
                    <a:pt x="962" y="218"/>
                  </a:lnTo>
                  <a:lnTo>
                    <a:pt x="962" y="260"/>
                  </a:lnTo>
                  <a:lnTo>
                    <a:pt x="986" y="260"/>
                  </a:lnTo>
                  <a:lnTo>
                    <a:pt x="986" y="302"/>
                  </a:lnTo>
                  <a:lnTo>
                    <a:pt x="1162" y="302"/>
                  </a:lnTo>
                  <a:lnTo>
                    <a:pt x="1162" y="324"/>
                  </a:lnTo>
                  <a:lnTo>
                    <a:pt x="1290" y="324"/>
                  </a:lnTo>
                  <a:lnTo>
                    <a:pt x="1290" y="350"/>
                  </a:lnTo>
                  <a:lnTo>
                    <a:pt x="1526" y="350"/>
                  </a:lnTo>
                  <a:lnTo>
                    <a:pt x="1526" y="370"/>
                  </a:lnTo>
                  <a:lnTo>
                    <a:pt x="1644" y="370"/>
                  </a:lnTo>
                  <a:lnTo>
                    <a:pt x="1644" y="398"/>
                  </a:lnTo>
                  <a:lnTo>
                    <a:pt x="1708" y="398"/>
                  </a:lnTo>
                  <a:lnTo>
                    <a:pt x="1704" y="414"/>
                  </a:lnTo>
                  <a:lnTo>
                    <a:pt x="1725" y="420"/>
                  </a:lnTo>
                  <a:lnTo>
                    <a:pt x="1732" y="445"/>
                  </a:lnTo>
                  <a:lnTo>
                    <a:pt x="1757" y="452"/>
                  </a:lnTo>
                  <a:lnTo>
                    <a:pt x="1757" y="486"/>
                  </a:lnTo>
                  <a:lnTo>
                    <a:pt x="1840" y="486"/>
                  </a:lnTo>
                  <a:lnTo>
                    <a:pt x="1840" y="514"/>
                  </a:lnTo>
                  <a:lnTo>
                    <a:pt x="1874" y="514"/>
                  </a:lnTo>
                  <a:lnTo>
                    <a:pt x="1874" y="548"/>
                  </a:lnTo>
                  <a:lnTo>
                    <a:pt x="1920" y="548"/>
                  </a:lnTo>
                  <a:lnTo>
                    <a:pt x="1920" y="570"/>
                  </a:lnTo>
                  <a:lnTo>
                    <a:pt x="1942" y="564"/>
                  </a:lnTo>
                  <a:lnTo>
                    <a:pt x="1946" y="579"/>
                  </a:lnTo>
                  <a:lnTo>
                    <a:pt x="2018" y="579"/>
                  </a:lnTo>
                  <a:lnTo>
                    <a:pt x="2018" y="606"/>
                  </a:lnTo>
                  <a:lnTo>
                    <a:pt x="2046" y="606"/>
                  </a:lnTo>
                  <a:lnTo>
                    <a:pt x="2046" y="626"/>
                  </a:lnTo>
                  <a:lnTo>
                    <a:pt x="2104" y="626"/>
                  </a:lnTo>
                  <a:lnTo>
                    <a:pt x="2104" y="652"/>
                  </a:lnTo>
                  <a:lnTo>
                    <a:pt x="2224" y="652"/>
                  </a:lnTo>
                  <a:lnTo>
                    <a:pt x="2224" y="674"/>
                  </a:lnTo>
                  <a:lnTo>
                    <a:pt x="2304" y="674"/>
                  </a:lnTo>
                  <a:lnTo>
                    <a:pt x="2298" y="696"/>
                  </a:lnTo>
                  <a:lnTo>
                    <a:pt x="2362" y="696"/>
                  </a:lnTo>
                  <a:lnTo>
                    <a:pt x="2362" y="746"/>
                  </a:lnTo>
                  <a:lnTo>
                    <a:pt x="2398" y="746"/>
                  </a:lnTo>
                  <a:lnTo>
                    <a:pt x="2398" y="770"/>
                  </a:lnTo>
                  <a:lnTo>
                    <a:pt x="2434" y="770"/>
                  </a:lnTo>
                  <a:lnTo>
                    <a:pt x="2434" y="804"/>
                  </a:lnTo>
                  <a:lnTo>
                    <a:pt x="2468" y="804"/>
                  </a:lnTo>
                  <a:lnTo>
                    <a:pt x="2468" y="826"/>
                  </a:lnTo>
                  <a:lnTo>
                    <a:pt x="2674" y="826"/>
                  </a:lnTo>
                  <a:lnTo>
                    <a:pt x="2674" y="848"/>
                  </a:lnTo>
                  <a:lnTo>
                    <a:pt x="2700" y="848"/>
                  </a:lnTo>
                  <a:lnTo>
                    <a:pt x="2700" y="870"/>
                  </a:lnTo>
                  <a:lnTo>
                    <a:pt x="2846" y="870"/>
                  </a:lnTo>
                  <a:lnTo>
                    <a:pt x="2850" y="885"/>
                  </a:lnTo>
                  <a:lnTo>
                    <a:pt x="2906" y="885"/>
                  </a:lnTo>
                  <a:lnTo>
                    <a:pt x="2906" y="924"/>
                  </a:lnTo>
                  <a:lnTo>
                    <a:pt x="2972" y="924"/>
                  </a:lnTo>
                  <a:lnTo>
                    <a:pt x="2972" y="952"/>
                  </a:lnTo>
                  <a:lnTo>
                    <a:pt x="3000" y="952"/>
                  </a:lnTo>
                  <a:lnTo>
                    <a:pt x="3000" y="990"/>
                  </a:lnTo>
                  <a:lnTo>
                    <a:pt x="3058" y="990"/>
                  </a:lnTo>
                  <a:lnTo>
                    <a:pt x="3060" y="1012"/>
                  </a:lnTo>
                  <a:lnTo>
                    <a:pt x="3118" y="1010"/>
                  </a:lnTo>
                  <a:lnTo>
                    <a:pt x="3120" y="1048"/>
                  </a:lnTo>
                  <a:lnTo>
                    <a:pt x="3174" y="1048"/>
                  </a:lnTo>
                  <a:lnTo>
                    <a:pt x="3178" y="1082"/>
                  </a:lnTo>
                  <a:lnTo>
                    <a:pt x="3214" y="1080"/>
                  </a:lnTo>
                  <a:lnTo>
                    <a:pt x="3214" y="1122"/>
                  </a:lnTo>
                  <a:lnTo>
                    <a:pt x="3236" y="1120"/>
                  </a:lnTo>
                  <a:lnTo>
                    <a:pt x="3236" y="1158"/>
                  </a:lnTo>
                  <a:lnTo>
                    <a:pt x="3262" y="1156"/>
                  </a:lnTo>
                  <a:lnTo>
                    <a:pt x="3260" y="1190"/>
                  </a:lnTo>
                  <a:lnTo>
                    <a:pt x="3312" y="1190"/>
                  </a:lnTo>
                  <a:lnTo>
                    <a:pt x="3314" y="1220"/>
                  </a:lnTo>
                  <a:lnTo>
                    <a:pt x="3390" y="1218"/>
                  </a:lnTo>
                  <a:lnTo>
                    <a:pt x="3390" y="124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5" name="Freeform 80"/>
            <p:cNvSpPr>
              <a:spLocks/>
            </p:cNvSpPr>
            <p:nvPr/>
          </p:nvSpPr>
          <p:spPr bwMode="auto">
            <a:xfrm>
              <a:off x="1362877" y="1978501"/>
              <a:ext cx="6179174" cy="3389035"/>
            </a:xfrm>
            <a:custGeom>
              <a:avLst/>
              <a:gdLst>
                <a:gd name="T0" fmla="*/ 2147483647 w 3394"/>
                <a:gd name="T1" fmla="*/ 0 h 1734"/>
                <a:gd name="T2" fmla="*/ 2147483647 w 3394"/>
                <a:gd name="T3" fmla="*/ 2147483647 h 1734"/>
                <a:gd name="T4" fmla="*/ 2147483647 w 3394"/>
                <a:gd name="T5" fmla="*/ 2147483647 h 1734"/>
                <a:gd name="T6" fmla="*/ 2147483647 w 3394"/>
                <a:gd name="T7" fmla="*/ 2147483647 h 1734"/>
                <a:gd name="T8" fmla="*/ 2147483647 w 3394"/>
                <a:gd name="T9" fmla="*/ 2147483647 h 1734"/>
                <a:gd name="T10" fmla="*/ 2147483647 w 3394"/>
                <a:gd name="T11" fmla="*/ 2147483647 h 1734"/>
                <a:gd name="T12" fmla="*/ 2147483647 w 3394"/>
                <a:gd name="T13" fmla="*/ 2147483647 h 1734"/>
                <a:gd name="T14" fmla="*/ 2147483647 w 3394"/>
                <a:gd name="T15" fmla="*/ 2147483647 h 1734"/>
                <a:gd name="T16" fmla="*/ 2147483647 w 3394"/>
                <a:gd name="T17" fmla="*/ 2147483647 h 1734"/>
                <a:gd name="T18" fmla="*/ 2147483647 w 3394"/>
                <a:gd name="T19" fmla="*/ 2147483647 h 1734"/>
                <a:gd name="T20" fmla="*/ 2147483647 w 3394"/>
                <a:gd name="T21" fmla="*/ 2147483647 h 1734"/>
                <a:gd name="T22" fmla="*/ 2147483647 w 3394"/>
                <a:gd name="T23" fmla="*/ 2147483647 h 1734"/>
                <a:gd name="T24" fmla="*/ 2147483647 w 3394"/>
                <a:gd name="T25" fmla="*/ 2147483647 h 1734"/>
                <a:gd name="T26" fmla="*/ 2147483647 w 3394"/>
                <a:gd name="T27" fmla="*/ 2147483647 h 1734"/>
                <a:gd name="T28" fmla="*/ 2147483647 w 3394"/>
                <a:gd name="T29" fmla="*/ 2147483647 h 1734"/>
                <a:gd name="T30" fmla="*/ 2147483647 w 3394"/>
                <a:gd name="T31" fmla="*/ 2147483647 h 1734"/>
                <a:gd name="T32" fmla="*/ 2147483647 w 3394"/>
                <a:gd name="T33" fmla="*/ 2147483647 h 1734"/>
                <a:gd name="T34" fmla="*/ 2147483647 w 3394"/>
                <a:gd name="T35" fmla="*/ 2147483647 h 1734"/>
                <a:gd name="T36" fmla="*/ 2147483647 w 3394"/>
                <a:gd name="T37" fmla="*/ 2147483647 h 1734"/>
                <a:gd name="T38" fmla="*/ 2147483647 w 3394"/>
                <a:gd name="T39" fmla="*/ 2147483647 h 1734"/>
                <a:gd name="T40" fmla="*/ 2147483647 w 3394"/>
                <a:gd name="T41" fmla="*/ 2147483647 h 1734"/>
                <a:gd name="T42" fmla="*/ 2147483647 w 3394"/>
                <a:gd name="T43" fmla="*/ 2147483647 h 1734"/>
                <a:gd name="T44" fmla="*/ 2147483647 w 3394"/>
                <a:gd name="T45" fmla="*/ 2147483647 h 1734"/>
                <a:gd name="T46" fmla="*/ 2147483647 w 3394"/>
                <a:gd name="T47" fmla="*/ 2147483647 h 1734"/>
                <a:gd name="T48" fmla="*/ 2147483647 w 3394"/>
                <a:gd name="T49" fmla="*/ 2147483647 h 1734"/>
                <a:gd name="T50" fmla="*/ 2147483647 w 3394"/>
                <a:gd name="T51" fmla="*/ 2147483647 h 1734"/>
                <a:gd name="T52" fmla="*/ 2147483647 w 3394"/>
                <a:gd name="T53" fmla="*/ 2147483647 h 1734"/>
                <a:gd name="T54" fmla="*/ 2147483647 w 3394"/>
                <a:gd name="T55" fmla="*/ 2147483647 h 1734"/>
                <a:gd name="T56" fmla="*/ 2147483647 w 3394"/>
                <a:gd name="T57" fmla="*/ 2147483647 h 1734"/>
                <a:gd name="T58" fmla="*/ 2147483647 w 3394"/>
                <a:gd name="T59" fmla="*/ 2147483647 h 1734"/>
                <a:gd name="T60" fmla="*/ 2147483647 w 3394"/>
                <a:gd name="T61" fmla="*/ 2147483647 h 1734"/>
                <a:gd name="T62" fmla="*/ 2147483647 w 3394"/>
                <a:gd name="T63" fmla="*/ 2147483647 h 1734"/>
                <a:gd name="T64" fmla="*/ 2147483647 w 3394"/>
                <a:gd name="T65" fmla="*/ 2147483647 h 1734"/>
                <a:gd name="T66" fmla="*/ 2147483647 w 3394"/>
                <a:gd name="T67" fmla="*/ 2147483647 h 1734"/>
                <a:gd name="T68" fmla="*/ 2147483647 w 3394"/>
                <a:gd name="T69" fmla="*/ 2147483647 h 1734"/>
                <a:gd name="T70" fmla="*/ 2147483647 w 3394"/>
                <a:gd name="T71" fmla="*/ 2147483647 h 1734"/>
                <a:gd name="T72" fmla="*/ 2147483647 w 3394"/>
                <a:gd name="T73" fmla="*/ 2147483647 h 1734"/>
                <a:gd name="T74" fmla="*/ 2147483647 w 3394"/>
                <a:gd name="T75" fmla="*/ 2147483647 h 1734"/>
                <a:gd name="T76" fmla="*/ 2147483647 w 3394"/>
                <a:gd name="T77" fmla="*/ 2147483647 h 1734"/>
                <a:gd name="T78" fmla="*/ 2147483647 w 3394"/>
                <a:gd name="T79" fmla="*/ 2147483647 h 1734"/>
                <a:gd name="T80" fmla="*/ 2147483647 w 3394"/>
                <a:gd name="T81" fmla="*/ 2147483647 h 1734"/>
                <a:gd name="T82" fmla="*/ 2147483647 w 3394"/>
                <a:gd name="T83" fmla="*/ 2147483647 h 1734"/>
                <a:gd name="T84" fmla="*/ 2147483647 w 3394"/>
                <a:gd name="T85" fmla="*/ 2147483647 h 1734"/>
                <a:gd name="T86" fmla="*/ 2147483647 w 3394"/>
                <a:gd name="T87" fmla="*/ 2147483647 h 1734"/>
                <a:gd name="T88" fmla="*/ 2147483647 w 3394"/>
                <a:gd name="T89" fmla="*/ 2147483647 h 1734"/>
                <a:gd name="T90" fmla="*/ 2147483647 w 3394"/>
                <a:gd name="T91" fmla="*/ 2147483647 h 1734"/>
                <a:gd name="T92" fmla="*/ 2147483647 w 3394"/>
                <a:gd name="T93" fmla="*/ 2147483647 h 1734"/>
                <a:gd name="T94" fmla="*/ 2147483647 w 3394"/>
                <a:gd name="T95" fmla="*/ 2147483647 h 1734"/>
                <a:gd name="T96" fmla="*/ 2147483647 w 3394"/>
                <a:gd name="T97" fmla="*/ 2147483647 h 1734"/>
                <a:gd name="T98" fmla="*/ 2147483647 w 3394"/>
                <a:gd name="T99" fmla="*/ 2147483647 h 1734"/>
                <a:gd name="T100" fmla="*/ 2147483647 w 3394"/>
                <a:gd name="T101" fmla="*/ 2147483647 h 1734"/>
                <a:gd name="T102" fmla="*/ 2147483647 w 3394"/>
                <a:gd name="T103" fmla="*/ 2147483647 h 1734"/>
                <a:gd name="T104" fmla="*/ 2147483647 w 3394"/>
                <a:gd name="T105" fmla="*/ 2147483647 h 1734"/>
                <a:gd name="T106" fmla="*/ 2147483647 w 3394"/>
                <a:gd name="T107" fmla="*/ 2147483647 h 17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94"/>
                <a:gd name="T163" fmla="*/ 0 h 1734"/>
                <a:gd name="T164" fmla="*/ 3394 w 3394"/>
                <a:gd name="T165" fmla="*/ 1734 h 17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94" h="1734">
                  <a:moveTo>
                    <a:pt x="0" y="0"/>
                  </a:moveTo>
                  <a:lnTo>
                    <a:pt x="536" y="0"/>
                  </a:lnTo>
                  <a:lnTo>
                    <a:pt x="536" y="138"/>
                  </a:lnTo>
                  <a:lnTo>
                    <a:pt x="638" y="138"/>
                  </a:lnTo>
                  <a:lnTo>
                    <a:pt x="638" y="234"/>
                  </a:lnTo>
                  <a:lnTo>
                    <a:pt x="668" y="234"/>
                  </a:lnTo>
                  <a:lnTo>
                    <a:pt x="668" y="326"/>
                  </a:lnTo>
                  <a:lnTo>
                    <a:pt x="828" y="326"/>
                  </a:lnTo>
                  <a:lnTo>
                    <a:pt x="828" y="364"/>
                  </a:lnTo>
                  <a:lnTo>
                    <a:pt x="864" y="364"/>
                  </a:lnTo>
                  <a:lnTo>
                    <a:pt x="864" y="402"/>
                  </a:lnTo>
                  <a:lnTo>
                    <a:pt x="996" y="402"/>
                  </a:lnTo>
                  <a:lnTo>
                    <a:pt x="996" y="436"/>
                  </a:lnTo>
                  <a:lnTo>
                    <a:pt x="1022" y="436"/>
                  </a:lnTo>
                  <a:lnTo>
                    <a:pt x="1022" y="492"/>
                  </a:lnTo>
                  <a:lnTo>
                    <a:pt x="1043" y="498"/>
                  </a:lnTo>
                  <a:lnTo>
                    <a:pt x="1043" y="530"/>
                  </a:lnTo>
                  <a:lnTo>
                    <a:pt x="1098" y="530"/>
                  </a:lnTo>
                  <a:lnTo>
                    <a:pt x="1098" y="554"/>
                  </a:lnTo>
                  <a:lnTo>
                    <a:pt x="1160" y="554"/>
                  </a:lnTo>
                  <a:lnTo>
                    <a:pt x="1160" y="572"/>
                  </a:lnTo>
                  <a:lnTo>
                    <a:pt x="1176" y="572"/>
                  </a:lnTo>
                  <a:lnTo>
                    <a:pt x="1174" y="588"/>
                  </a:lnTo>
                  <a:lnTo>
                    <a:pt x="1232" y="588"/>
                  </a:lnTo>
                  <a:lnTo>
                    <a:pt x="1232" y="612"/>
                  </a:lnTo>
                  <a:lnTo>
                    <a:pt x="1260" y="612"/>
                  </a:lnTo>
                  <a:lnTo>
                    <a:pt x="1260" y="642"/>
                  </a:lnTo>
                  <a:lnTo>
                    <a:pt x="1294" y="642"/>
                  </a:lnTo>
                  <a:lnTo>
                    <a:pt x="1294" y="672"/>
                  </a:lnTo>
                  <a:lnTo>
                    <a:pt x="1338" y="672"/>
                  </a:lnTo>
                  <a:lnTo>
                    <a:pt x="1338" y="690"/>
                  </a:lnTo>
                  <a:lnTo>
                    <a:pt x="1378" y="690"/>
                  </a:lnTo>
                  <a:lnTo>
                    <a:pt x="1378" y="708"/>
                  </a:lnTo>
                  <a:lnTo>
                    <a:pt x="1420" y="708"/>
                  </a:lnTo>
                  <a:lnTo>
                    <a:pt x="1420" y="730"/>
                  </a:lnTo>
                  <a:lnTo>
                    <a:pt x="1528" y="730"/>
                  </a:lnTo>
                  <a:lnTo>
                    <a:pt x="1528" y="754"/>
                  </a:lnTo>
                  <a:lnTo>
                    <a:pt x="1570" y="754"/>
                  </a:lnTo>
                  <a:lnTo>
                    <a:pt x="1570" y="776"/>
                  </a:lnTo>
                  <a:lnTo>
                    <a:pt x="1602" y="776"/>
                  </a:lnTo>
                  <a:lnTo>
                    <a:pt x="1602" y="798"/>
                  </a:lnTo>
                  <a:lnTo>
                    <a:pt x="1625" y="804"/>
                  </a:lnTo>
                  <a:lnTo>
                    <a:pt x="1630" y="830"/>
                  </a:lnTo>
                  <a:lnTo>
                    <a:pt x="1680" y="830"/>
                  </a:lnTo>
                  <a:lnTo>
                    <a:pt x="1680" y="846"/>
                  </a:lnTo>
                  <a:lnTo>
                    <a:pt x="1708" y="846"/>
                  </a:lnTo>
                  <a:lnTo>
                    <a:pt x="1708" y="872"/>
                  </a:lnTo>
                  <a:lnTo>
                    <a:pt x="1770" y="872"/>
                  </a:lnTo>
                  <a:lnTo>
                    <a:pt x="1770" y="890"/>
                  </a:lnTo>
                  <a:lnTo>
                    <a:pt x="1818" y="890"/>
                  </a:lnTo>
                  <a:lnTo>
                    <a:pt x="1822" y="904"/>
                  </a:lnTo>
                  <a:lnTo>
                    <a:pt x="1860" y="904"/>
                  </a:lnTo>
                  <a:lnTo>
                    <a:pt x="1860" y="920"/>
                  </a:lnTo>
                  <a:lnTo>
                    <a:pt x="1896" y="920"/>
                  </a:lnTo>
                  <a:lnTo>
                    <a:pt x="1896" y="948"/>
                  </a:lnTo>
                  <a:lnTo>
                    <a:pt x="1932" y="948"/>
                  </a:lnTo>
                  <a:lnTo>
                    <a:pt x="1932" y="988"/>
                  </a:lnTo>
                  <a:lnTo>
                    <a:pt x="1958" y="988"/>
                  </a:lnTo>
                  <a:lnTo>
                    <a:pt x="1958" y="1016"/>
                  </a:lnTo>
                  <a:lnTo>
                    <a:pt x="1990" y="1016"/>
                  </a:lnTo>
                  <a:lnTo>
                    <a:pt x="1990" y="1040"/>
                  </a:lnTo>
                  <a:lnTo>
                    <a:pt x="2022" y="1040"/>
                  </a:lnTo>
                  <a:lnTo>
                    <a:pt x="2022" y="1060"/>
                  </a:lnTo>
                  <a:lnTo>
                    <a:pt x="2060" y="1060"/>
                  </a:lnTo>
                  <a:lnTo>
                    <a:pt x="2060" y="1100"/>
                  </a:lnTo>
                  <a:lnTo>
                    <a:pt x="2122" y="1100"/>
                  </a:lnTo>
                  <a:lnTo>
                    <a:pt x="2122" y="1126"/>
                  </a:lnTo>
                  <a:lnTo>
                    <a:pt x="2152" y="1126"/>
                  </a:lnTo>
                  <a:lnTo>
                    <a:pt x="2152" y="1144"/>
                  </a:lnTo>
                  <a:lnTo>
                    <a:pt x="2212" y="1144"/>
                  </a:lnTo>
                  <a:lnTo>
                    <a:pt x="2212" y="1166"/>
                  </a:lnTo>
                  <a:lnTo>
                    <a:pt x="2268" y="1166"/>
                  </a:lnTo>
                  <a:lnTo>
                    <a:pt x="2268" y="1184"/>
                  </a:lnTo>
                  <a:lnTo>
                    <a:pt x="2332" y="1184"/>
                  </a:lnTo>
                  <a:lnTo>
                    <a:pt x="2332" y="1198"/>
                  </a:lnTo>
                  <a:lnTo>
                    <a:pt x="2416" y="1198"/>
                  </a:lnTo>
                  <a:lnTo>
                    <a:pt x="2416" y="1224"/>
                  </a:lnTo>
                  <a:lnTo>
                    <a:pt x="2456" y="1224"/>
                  </a:lnTo>
                  <a:lnTo>
                    <a:pt x="2456" y="1248"/>
                  </a:lnTo>
                  <a:lnTo>
                    <a:pt x="2492" y="1248"/>
                  </a:lnTo>
                  <a:lnTo>
                    <a:pt x="2496" y="1263"/>
                  </a:lnTo>
                  <a:lnTo>
                    <a:pt x="2515" y="1274"/>
                  </a:lnTo>
                  <a:lnTo>
                    <a:pt x="2518" y="1286"/>
                  </a:lnTo>
                  <a:lnTo>
                    <a:pt x="2566" y="1286"/>
                  </a:lnTo>
                  <a:lnTo>
                    <a:pt x="2566" y="1310"/>
                  </a:lnTo>
                  <a:lnTo>
                    <a:pt x="2656" y="1310"/>
                  </a:lnTo>
                  <a:lnTo>
                    <a:pt x="2656" y="1336"/>
                  </a:lnTo>
                  <a:lnTo>
                    <a:pt x="2696" y="1336"/>
                  </a:lnTo>
                  <a:lnTo>
                    <a:pt x="2696" y="1358"/>
                  </a:lnTo>
                  <a:lnTo>
                    <a:pt x="2724" y="1358"/>
                  </a:lnTo>
                  <a:lnTo>
                    <a:pt x="2724" y="1408"/>
                  </a:lnTo>
                  <a:lnTo>
                    <a:pt x="2754" y="1408"/>
                  </a:lnTo>
                  <a:lnTo>
                    <a:pt x="2754" y="1440"/>
                  </a:lnTo>
                  <a:lnTo>
                    <a:pt x="2780" y="1440"/>
                  </a:lnTo>
                  <a:lnTo>
                    <a:pt x="2780" y="1476"/>
                  </a:lnTo>
                  <a:lnTo>
                    <a:pt x="2860" y="1476"/>
                  </a:lnTo>
                  <a:lnTo>
                    <a:pt x="2856" y="1492"/>
                  </a:lnTo>
                  <a:lnTo>
                    <a:pt x="3050" y="1492"/>
                  </a:lnTo>
                  <a:lnTo>
                    <a:pt x="3050" y="1546"/>
                  </a:lnTo>
                  <a:lnTo>
                    <a:pt x="3114" y="1546"/>
                  </a:lnTo>
                  <a:lnTo>
                    <a:pt x="3114" y="1586"/>
                  </a:lnTo>
                  <a:lnTo>
                    <a:pt x="3142" y="1584"/>
                  </a:lnTo>
                  <a:lnTo>
                    <a:pt x="3142" y="1634"/>
                  </a:lnTo>
                  <a:lnTo>
                    <a:pt x="3164" y="1632"/>
                  </a:lnTo>
                  <a:lnTo>
                    <a:pt x="3164" y="1682"/>
                  </a:lnTo>
                  <a:lnTo>
                    <a:pt x="3212" y="1682"/>
                  </a:lnTo>
                  <a:lnTo>
                    <a:pt x="3212" y="1730"/>
                  </a:lnTo>
                  <a:lnTo>
                    <a:pt x="3394" y="1734"/>
                  </a:lnTo>
                </a:path>
              </a:pathLst>
            </a:custGeom>
            <a:noFill/>
            <a:ln w="285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  <p:sp>
          <p:nvSpPr>
            <p:cNvPr id="36" name="Text Box 81"/>
            <p:cNvSpPr txBox="1">
              <a:spLocks noChangeArrowheads="1"/>
            </p:cNvSpPr>
            <p:nvPr/>
          </p:nvSpPr>
          <p:spPr bwMode="auto">
            <a:xfrm>
              <a:off x="7591268" y="2105074"/>
              <a:ext cx="1295950" cy="41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b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400" b="1" dirty="0" smtClean="0">
                  <a:solidFill>
                    <a:schemeClr val="tx2"/>
                  </a:solidFill>
                  <a:latin typeface="+mn-lt"/>
                </a:rPr>
                <a:t>Control</a:t>
              </a:r>
              <a:endParaRPr lang="en-GB" sz="14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37" name="Text Box 82"/>
            <p:cNvSpPr txBox="1">
              <a:spLocks noChangeArrowheads="1"/>
            </p:cNvSpPr>
            <p:nvPr/>
          </p:nvSpPr>
          <p:spPr bwMode="auto">
            <a:xfrm>
              <a:off x="7591268" y="2399208"/>
              <a:ext cx="1715953" cy="412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+mn-lt"/>
                </a:rPr>
                <a:t>HIV+ only</a:t>
              </a:r>
            </a:p>
          </p:txBody>
        </p:sp>
        <p:sp>
          <p:nvSpPr>
            <p:cNvPr id="38" name="Text Box 83"/>
            <p:cNvSpPr txBox="1">
              <a:spLocks noChangeArrowheads="1"/>
            </p:cNvSpPr>
            <p:nvPr/>
          </p:nvSpPr>
          <p:spPr bwMode="auto">
            <a:xfrm>
              <a:off x="7591268" y="3170506"/>
              <a:ext cx="1716561" cy="70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HIV+ with risk factors</a:t>
              </a:r>
            </a:p>
          </p:txBody>
        </p:sp>
        <p:sp>
          <p:nvSpPr>
            <p:cNvPr id="39" name="Text Box 84"/>
            <p:cNvSpPr txBox="1">
              <a:spLocks noChangeArrowheads="1"/>
            </p:cNvSpPr>
            <p:nvPr/>
          </p:nvSpPr>
          <p:spPr bwMode="auto">
            <a:xfrm>
              <a:off x="7591268" y="4157167"/>
              <a:ext cx="2010689" cy="70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400" b="1" dirty="0">
                  <a:solidFill>
                    <a:schemeClr val="tx2"/>
                  </a:solidFill>
                  <a:latin typeface="+mn-lt"/>
                </a:rPr>
                <a:t>HIV+ with comorbidity</a:t>
              </a:r>
            </a:p>
          </p:txBody>
        </p:sp>
        <p:sp>
          <p:nvSpPr>
            <p:cNvPr id="40" name="Text Box 85"/>
            <p:cNvSpPr txBox="1">
              <a:spLocks noChangeArrowheads="1"/>
            </p:cNvSpPr>
            <p:nvPr/>
          </p:nvSpPr>
          <p:spPr bwMode="auto">
            <a:xfrm>
              <a:off x="7591268" y="4843986"/>
              <a:ext cx="2136274" cy="70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HIV</a:t>
              </a:r>
              <a:r>
                <a:rPr lang="en-GB" sz="1400" dirty="0" smtClean="0">
                  <a:solidFill>
                    <a:schemeClr val="tx2"/>
                  </a:solidFill>
                  <a:latin typeface="+mn-lt"/>
                </a:rPr>
                <a:t>+ </a:t>
              </a: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alcohol</a:t>
              </a:r>
              <a:r>
                <a:rPr lang="en-GB" sz="1400" dirty="0" smtClean="0">
                  <a:solidFill>
                    <a:schemeClr val="tx2"/>
                  </a:solidFill>
                  <a:latin typeface="+mn-lt"/>
                </a:rPr>
                <a:t>/ drug </a:t>
              </a: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abuse</a:t>
              </a:r>
            </a:p>
          </p:txBody>
        </p:sp>
        <p:sp>
          <p:nvSpPr>
            <p:cNvPr id="41" name="Freeform 76"/>
            <p:cNvSpPr>
              <a:spLocks/>
            </p:cNvSpPr>
            <p:nvPr/>
          </p:nvSpPr>
          <p:spPr bwMode="auto">
            <a:xfrm>
              <a:off x="1359702" y="1978501"/>
              <a:ext cx="6152183" cy="414030"/>
            </a:xfrm>
            <a:custGeom>
              <a:avLst/>
              <a:gdLst>
                <a:gd name="T0" fmla="*/ 0 w 3380"/>
                <a:gd name="T1" fmla="*/ 0 h 212"/>
                <a:gd name="T2" fmla="*/ 2147483647 w 3380"/>
                <a:gd name="T3" fmla="*/ 0 h 212"/>
                <a:gd name="T4" fmla="*/ 2147483647 w 3380"/>
                <a:gd name="T5" fmla="*/ 2147483647 h 212"/>
                <a:gd name="T6" fmla="*/ 2147483647 w 3380"/>
                <a:gd name="T7" fmla="*/ 2147483647 h 212"/>
                <a:gd name="T8" fmla="*/ 2147483647 w 3380"/>
                <a:gd name="T9" fmla="*/ 2147483647 h 212"/>
                <a:gd name="T10" fmla="*/ 2147483647 w 3380"/>
                <a:gd name="T11" fmla="*/ 2147483647 h 212"/>
                <a:gd name="T12" fmla="*/ 2147483647 w 3380"/>
                <a:gd name="T13" fmla="*/ 2147483647 h 212"/>
                <a:gd name="T14" fmla="*/ 2147483647 w 3380"/>
                <a:gd name="T15" fmla="*/ 2147483647 h 212"/>
                <a:gd name="T16" fmla="*/ 2147483647 w 3380"/>
                <a:gd name="T17" fmla="*/ 2147483647 h 212"/>
                <a:gd name="T18" fmla="*/ 2147483647 w 3380"/>
                <a:gd name="T19" fmla="*/ 2147483647 h 212"/>
                <a:gd name="T20" fmla="*/ 2147483647 w 3380"/>
                <a:gd name="T21" fmla="*/ 2147483647 h 212"/>
                <a:gd name="T22" fmla="*/ 2147483647 w 3380"/>
                <a:gd name="T23" fmla="*/ 2147483647 h 212"/>
                <a:gd name="T24" fmla="*/ 2147483647 w 3380"/>
                <a:gd name="T25" fmla="*/ 2147483647 h 2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0"/>
                <a:gd name="T40" fmla="*/ 0 h 212"/>
                <a:gd name="T41" fmla="*/ 3380 w 3380"/>
                <a:gd name="T42" fmla="*/ 212 h 2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0" h="212">
                  <a:moveTo>
                    <a:pt x="0" y="0"/>
                  </a:moveTo>
                  <a:lnTo>
                    <a:pt x="498" y="0"/>
                  </a:lnTo>
                  <a:lnTo>
                    <a:pt x="816" y="8"/>
                  </a:lnTo>
                  <a:lnTo>
                    <a:pt x="1542" y="24"/>
                  </a:lnTo>
                  <a:lnTo>
                    <a:pt x="1996" y="46"/>
                  </a:lnTo>
                  <a:lnTo>
                    <a:pt x="2368" y="66"/>
                  </a:lnTo>
                  <a:lnTo>
                    <a:pt x="2790" y="108"/>
                  </a:lnTo>
                  <a:lnTo>
                    <a:pt x="2852" y="108"/>
                  </a:lnTo>
                  <a:lnTo>
                    <a:pt x="2962" y="132"/>
                  </a:lnTo>
                  <a:lnTo>
                    <a:pt x="3072" y="136"/>
                  </a:lnTo>
                  <a:lnTo>
                    <a:pt x="3194" y="176"/>
                  </a:lnTo>
                  <a:lnTo>
                    <a:pt x="3274" y="182"/>
                  </a:lnTo>
                  <a:lnTo>
                    <a:pt x="3380" y="212"/>
                  </a:lnTo>
                </a:path>
              </a:pathLst>
            </a:custGeom>
            <a:noFill/>
            <a:ln w="28575">
              <a:solidFill>
                <a:srgbClr val="0D9FD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en-AU" dirty="0">
                <a:solidFill>
                  <a:schemeClr val="tx2"/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341791" y="1490638"/>
            <a:ext cx="4939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sz="2400" b="1" dirty="0" smtClean="0">
                <a:solidFill>
                  <a:schemeClr val="tx2"/>
                </a:solidFill>
                <a:cs typeface="Arial" pitchFamily="34" charset="0"/>
              </a:rPr>
              <a:t>NCDs / comorbidities shorten life in HIV+ adults</a:t>
            </a:r>
            <a:endParaRPr lang="en-GB" altLang="en-US" sz="2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5492923" y="2445875"/>
            <a:ext cx="6534604" cy="3931953"/>
            <a:chOff x="5492923" y="1872174"/>
            <a:chExt cx="6534604" cy="4147626"/>
          </a:xfrm>
        </p:grpSpPr>
        <p:grpSp>
          <p:nvGrpSpPr>
            <p:cNvPr id="44" name="Group 32"/>
            <p:cNvGrpSpPr>
              <a:grpSpLocks/>
            </p:cNvGrpSpPr>
            <p:nvPr/>
          </p:nvGrpSpPr>
          <p:grpSpPr bwMode="auto">
            <a:xfrm>
              <a:off x="6585540" y="2677224"/>
              <a:ext cx="5323248" cy="1341750"/>
              <a:chOff x="1370718" y="2892644"/>
              <a:chExt cx="4981766" cy="1111249"/>
            </a:xfrm>
          </p:grpSpPr>
          <p:cxnSp>
            <p:nvCxnSpPr>
              <p:cNvPr id="146" name="Straight Connector 55"/>
              <p:cNvCxnSpPr>
                <a:cxnSpLocks noChangeShapeType="1"/>
              </p:cNvCxnSpPr>
              <p:nvPr/>
            </p:nvCxnSpPr>
            <p:spPr bwMode="auto">
              <a:xfrm>
                <a:off x="1886934" y="3440331"/>
                <a:ext cx="0" cy="3778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7" name="Oval 146"/>
              <p:cNvSpPr/>
              <p:nvPr/>
            </p:nvSpPr>
            <p:spPr bwMode="auto">
              <a:xfrm>
                <a:off x="1831525" y="3586562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48" name="Straight Connector 57"/>
              <p:cNvCxnSpPr>
                <a:cxnSpLocks noChangeShapeType="1"/>
              </p:cNvCxnSpPr>
              <p:nvPr/>
            </p:nvCxnSpPr>
            <p:spPr bwMode="auto">
              <a:xfrm>
                <a:off x="2393745" y="3389531"/>
                <a:ext cx="0" cy="328613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49" name="Oval 148"/>
              <p:cNvSpPr/>
              <p:nvPr/>
            </p:nvSpPr>
            <p:spPr bwMode="auto">
              <a:xfrm>
                <a:off x="2338532" y="3510363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0" name="Straight Connector 59"/>
              <p:cNvCxnSpPr>
                <a:cxnSpLocks noChangeShapeType="1"/>
              </p:cNvCxnSpPr>
              <p:nvPr/>
            </p:nvCxnSpPr>
            <p:spPr bwMode="auto">
              <a:xfrm>
                <a:off x="2929797" y="3484780"/>
                <a:ext cx="0" cy="4143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1" name="Oval 150"/>
              <p:cNvSpPr/>
              <p:nvPr/>
            </p:nvSpPr>
            <p:spPr bwMode="auto">
              <a:xfrm>
                <a:off x="2873610" y="3653238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2" name="Straight Connector 61"/>
              <p:cNvCxnSpPr>
                <a:cxnSpLocks noChangeShapeType="1"/>
              </p:cNvCxnSpPr>
              <p:nvPr/>
            </p:nvCxnSpPr>
            <p:spPr bwMode="auto">
              <a:xfrm>
                <a:off x="3446355" y="3459380"/>
                <a:ext cx="0" cy="40005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3" name="Oval 152"/>
              <p:cNvSpPr/>
              <p:nvPr/>
            </p:nvSpPr>
            <p:spPr bwMode="auto">
              <a:xfrm>
                <a:off x="3389972" y="3619900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4" name="Straight Connector 63"/>
              <p:cNvCxnSpPr>
                <a:cxnSpLocks noChangeShapeType="1"/>
              </p:cNvCxnSpPr>
              <p:nvPr/>
            </p:nvCxnSpPr>
            <p:spPr bwMode="auto">
              <a:xfrm>
                <a:off x="3890790" y="3540343"/>
                <a:ext cx="0" cy="46355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5" name="Oval 154"/>
              <p:cNvSpPr/>
              <p:nvPr/>
            </p:nvSpPr>
            <p:spPr bwMode="auto">
              <a:xfrm>
                <a:off x="3834407" y="3727056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6" name="Straight Connector 65"/>
              <p:cNvCxnSpPr>
                <a:cxnSpLocks noChangeShapeType="1"/>
              </p:cNvCxnSpPr>
              <p:nvPr/>
            </p:nvCxnSpPr>
            <p:spPr bwMode="auto">
              <a:xfrm>
                <a:off x="4383958" y="3094255"/>
                <a:ext cx="0" cy="195263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7" name="Oval 156"/>
              <p:cNvSpPr/>
              <p:nvPr/>
            </p:nvSpPr>
            <p:spPr bwMode="auto">
              <a:xfrm>
                <a:off x="4328041" y="3155556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58" name="Straight Connector 67"/>
              <p:cNvCxnSpPr>
                <a:cxnSpLocks noChangeShapeType="1"/>
              </p:cNvCxnSpPr>
              <p:nvPr/>
            </p:nvCxnSpPr>
            <p:spPr bwMode="auto">
              <a:xfrm>
                <a:off x="4853732" y="3518119"/>
                <a:ext cx="0" cy="4286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59" name="Oval 158"/>
              <p:cNvSpPr/>
              <p:nvPr/>
            </p:nvSpPr>
            <p:spPr bwMode="auto">
              <a:xfrm>
                <a:off x="4798713" y="3696098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60" name="Straight Connector 69"/>
              <p:cNvCxnSpPr>
                <a:cxnSpLocks noChangeShapeType="1"/>
              </p:cNvCxnSpPr>
              <p:nvPr/>
            </p:nvCxnSpPr>
            <p:spPr bwMode="auto">
              <a:xfrm>
                <a:off x="5364443" y="3397469"/>
                <a:ext cx="0" cy="32543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1" name="Oval 160"/>
              <p:cNvSpPr/>
              <p:nvPr/>
            </p:nvSpPr>
            <p:spPr bwMode="auto">
              <a:xfrm>
                <a:off x="5308644" y="3512743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62" name="Straight Connector 71"/>
              <p:cNvCxnSpPr>
                <a:cxnSpLocks noChangeShapeType="1"/>
              </p:cNvCxnSpPr>
              <p:nvPr/>
            </p:nvCxnSpPr>
            <p:spPr bwMode="auto">
              <a:xfrm>
                <a:off x="5873204" y="3259356"/>
                <a:ext cx="0" cy="25717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3" name="Oval 162"/>
              <p:cNvSpPr/>
              <p:nvPr/>
            </p:nvSpPr>
            <p:spPr bwMode="auto">
              <a:xfrm>
                <a:off x="5818575" y="3341292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64" name="Straight Connector 73"/>
              <p:cNvCxnSpPr>
                <a:cxnSpLocks noChangeShapeType="1"/>
              </p:cNvCxnSpPr>
              <p:nvPr/>
            </p:nvCxnSpPr>
            <p:spPr bwMode="auto">
              <a:xfrm>
                <a:off x="6296196" y="3204925"/>
                <a:ext cx="0" cy="26193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5" name="Oval 164"/>
              <p:cNvSpPr/>
              <p:nvPr/>
            </p:nvSpPr>
            <p:spPr bwMode="auto">
              <a:xfrm>
                <a:off x="6241374" y="3294007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  <p:cxnSp>
            <p:nvCxnSpPr>
              <p:cNvPr id="170" name="Straight Connector 107"/>
              <p:cNvCxnSpPr>
                <a:cxnSpLocks noChangeShapeType="1"/>
              </p:cNvCxnSpPr>
              <p:nvPr/>
            </p:nvCxnSpPr>
            <p:spPr bwMode="auto">
              <a:xfrm>
                <a:off x="1426904" y="2892644"/>
                <a:ext cx="0" cy="149225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71" name="Oval 170"/>
              <p:cNvSpPr/>
              <p:nvPr/>
            </p:nvSpPr>
            <p:spPr bwMode="auto">
              <a:xfrm>
                <a:off x="1370718" y="2934100"/>
                <a:ext cx="111110" cy="90488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lIns="91432" tIns="45716" rIns="91432" bIns="45716"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endParaRPr>
              </a:p>
            </p:txBody>
          </p:sp>
        </p:grpSp>
        <p:grpSp>
          <p:nvGrpSpPr>
            <p:cNvPr id="45" name="Group 25"/>
            <p:cNvGrpSpPr>
              <a:grpSpLocks/>
            </p:cNvGrpSpPr>
            <p:nvPr/>
          </p:nvGrpSpPr>
          <p:grpSpPr bwMode="auto">
            <a:xfrm>
              <a:off x="6417626" y="2038935"/>
              <a:ext cx="54275" cy="2369146"/>
              <a:chOff x="742950" y="2298700"/>
              <a:chExt cx="76200" cy="1962150"/>
            </a:xfrm>
          </p:grpSpPr>
          <p:cxnSp>
            <p:nvCxnSpPr>
              <p:cNvPr id="137" name="Straight Connector 4"/>
              <p:cNvCxnSpPr>
                <a:cxnSpLocks noChangeShapeType="1"/>
              </p:cNvCxnSpPr>
              <p:nvPr/>
            </p:nvCxnSpPr>
            <p:spPr bwMode="auto">
              <a:xfrm>
                <a:off x="819150" y="2298700"/>
                <a:ext cx="0" cy="19621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Straight Connector 24"/>
              <p:cNvCxnSpPr>
                <a:cxnSpLocks noChangeShapeType="1"/>
              </p:cNvCxnSpPr>
              <p:nvPr/>
            </p:nvCxnSpPr>
            <p:spPr bwMode="auto">
              <a:xfrm>
                <a:off x="742950" y="23114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Straight Connector 29"/>
              <p:cNvCxnSpPr>
                <a:cxnSpLocks noChangeShapeType="1"/>
              </p:cNvCxnSpPr>
              <p:nvPr/>
            </p:nvCxnSpPr>
            <p:spPr bwMode="auto">
              <a:xfrm>
                <a:off x="742950" y="26035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Straight Connector 30"/>
              <p:cNvCxnSpPr>
                <a:cxnSpLocks noChangeShapeType="1"/>
              </p:cNvCxnSpPr>
              <p:nvPr/>
            </p:nvCxnSpPr>
            <p:spPr bwMode="auto">
              <a:xfrm>
                <a:off x="742950" y="28194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Straight Connector 31"/>
              <p:cNvCxnSpPr>
                <a:cxnSpLocks noChangeShapeType="1"/>
              </p:cNvCxnSpPr>
              <p:nvPr/>
            </p:nvCxnSpPr>
            <p:spPr bwMode="auto">
              <a:xfrm>
                <a:off x="742950" y="30353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Straight Connector 32"/>
              <p:cNvCxnSpPr>
                <a:cxnSpLocks noChangeShapeType="1"/>
              </p:cNvCxnSpPr>
              <p:nvPr/>
            </p:nvCxnSpPr>
            <p:spPr bwMode="auto">
              <a:xfrm>
                <a:off x="742950" y="33147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Straight Connector 33"/>
              <p:cNvCxnSpPr>
                <a:cxnSpLocks noChangeShapeType="1"/>
              </p:cNvCxnSpPr>
              <p:nvPr/>
            </p:nvCxnSpPr>
            <p:spPr bwMode="auto">
              <a:xfrm>
                <a:off x="742950" y="35306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742950" y="37592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Straight Connector 35"/>
              <p:cNvCxnSpPr>
                <a:cxnSpLocks noChangeShapeType="1"/>
              </p:cNvCxnSpPr>
              <p:nvPr/>
            </p:nvCxnSpPr>
            <p:spPr bwMode="auto">
              <a:xfrm>
                <a:off x="742950" y="4051300"/>
                <a:ext cx="762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6" name="Group 30"/>
            <p:cNvGrpSpPr>
              <a:grpSpLocks/>
            </p:cNvGrpSpPr>
            <p:nvPr/>
          </p:nvGrpSpPr>
          <p:grpSpPr bwMode="auto">
            <a:xfrm>
              <a:off x="6140174" y="1872174"/>
              <a:ext cx="334936" cy="2634134"/>
              <a:chOff x="952744" y="2237006"/>
              <a:chExt cx="313295" cy="2181414"/>
            </a:xfrm>
          </p:grpSpPr>
          <p:sp>
            <p:nvSpPr>
              <p:cNvPr id="128" name="TextBox 26"/>
              <p:cNvSpPr txBox="1">
                <a:spLocks noChangeArrowheads="1"/>
              </p:cNvSpPr>
              <p:nvPr/>
            </p:nvSpPr>
            <p:spPr bwMode="auto">
              <a:xfrm>
                <a:off x="987909" y="2237006"/>
                <a:ext cx="278130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50</a:t>
                </a:r>
              </a:p>
            </p:txBody>
          </p:sp>
          <p:sp>
            <p:nvSpPr>
              <p:cNvPr id="129" name="TextBox 38"/>
              <p:cNvSpPr txBox="1">
                <a:spLocks noChangeArrowheads="1"/>
              </p:cNvSpPr>
              <p:nvPr/>
            </p:nvSpPr>
            <p:spPr bwMode="auto">
              <a:xfrm>
                <a:off x="987909" y="2522371"/>
                <a:ext cx="278130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20</a:t>
                </a:r>
              </a:p>
            </p:txBody>
          </p:sp>
          <p:sp>
            <p:nvSpPr>
              <p:cNvPr id="130" name="TextBox 39"/>
              <p:cNvSpPr txBox="1">
                <a:spLocks noChangeArrowheads="1"/>
              </p:cNvSpPr>
              <p:nvPr/>
            </p:nvSpPr>
            <p:spPr bwMode="auto">
              <a:xfrm>
                <a:off x="987909" y="2739193"/>
                <a:ext cx="278130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10</a:t>
                </a:r>
              </a:p>
            </p:txBody>
          </p:sp>
          <p:sp>
            <p:nvSpPr>
              <p:cNvPr id="131" name="TextBox 40"/>
              <p:cNvSpPr txBox="1">
                <a:spLocks noChangeArrowheads="1"/>
              </p:cNvSpPr>
              <p:nvPr/>
            </p:nvSpPr>
            <p:spPr bwMode="auto">
              <a:xfrm>
                <a:off x="1061641" y="2954616"/>
                <a:ext cx="204398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5</a:t>
                </a:r>
              </a:p>
            </p:txBody>
          </p:sp>
          <p:sp>
            <p:nvSpPr>
              <p:cNvPr id="132" name="TextBox 41"/>
              <p:cNvSpPr txBox="1">
                <a:spLocks noChangeArrowheads="1"/>
              </p:cNvSpPr>
              <p:nvPr/>
            </p:nvSpPr>
            <p:spPr bwMode="auto">
              <a:xfrm>
                <a:off x="1061641" y="3234386"/>
                <a:ext cx="204398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2</a:t>
                </a:r>
              </a:p>
            </p:txBody>
          </p:sp>
          <p:sp>
            <p:nvSpPr>
              <p:cNvPr id="133" name="TextBox 42"/>
              <p:cNvSpPr txBox="1">
                <a:spLocks noChangeArrowheads="1"/>
              </p:cNvSpPr>
              <p:nvPr/>
            </p:nvSpPr>
            <p:spPr bwMode="auto">
              <a:xfrm>
                <a:off x="1061641" y="3449808"/>
                <a:ext cx="204398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1</a:t>
                </a:r>
              </a:p>
            </p:txBody>
          </p:sp>
          <p:sp>
            <p:nvSpPr>
              <p:cNvPr id="134" name="TextBox 43"/>
              <p:cNvSpPr txBox="1">
                <a:spLocks noChangeArrowheads="1"/>
              </p:cNvSpPr>
              <p:nvPr/>
            </p:nvSpPr>
            <p:spPr bwMode="auto">
              <a:xfrm>
                <a:off x="952744" y="3677820"/>
                <a:ext cx="313295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0.5</a:t>
                </a:r>
              </a:p>
            </p:txBody>
          </p:sp>
          <p:sp>
            <p:nvSpPr>
              <p:cNvPr id="135" name="TextBox 44"/>
              <p:cNvSpPr txBox="1">
                <a:spLocks noChangeArrowheads="1"/>
              </p:cNvSpPr>
              <p:nvPr/>
            </p:nvSpPr>
            <p:spPr bwMode="auto">
              <a:xfrm>
                <a:off x="952744" y="3970180"/>
                <a:ext cx="313295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0.2</a:t>
                </a:r>
              </a:p>
            </p:txBody>
          </p:sp>
          <p:sp>
            <p:nvSpPr>
              <p:cNvPr id="136" name="TextBox 45"/>
              <p:cNvSpPr txBox="1">
                <a:spLocks noChangeArrowheads="1"/>
              </p:cNvSpPr>
              <p:nvPr/>
            </p:nvSpPr>
            <p:spPr bwMode="auto">
              <a:xfrm>
                <a:off x="952744" y="4180007"/>
                <a:ext cx="313295" cy="2384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2" tIns="45716" rIns="91432" bIns="45716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algn="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  <a:defRPr/>
                </a:pPr>
                <a:r>
                  <a:rPr lang="en-GB" altLang="en-US" sz="1600" b="1" dirty="0">
                    <a:solidFill>
                      <a:schemeClr val="tx2"/>
                    </a:solidFill>
                    <a:latin typeface="Calibri Light" panose="020F0302020204030204" pitchFamily="34" charset="0"/>
                    <a:cs typeface="Calibri Light" panose="020F0302020204030204" pitchFamily="34" charset="0"/>
                  </a:rPr>
                  <a:t>0.1</a:t>
                </a:r>
              </a:p>
            </p:txBody>
          </p:sp>
        </p:grpSp>
        <p:sp>
          <p:nvSpPr>
            <p:cNvPr id="47" name="TextBox 46"/>
            <p:cNvSpPr txBox="1"/>
            <p:nvPr/>
          </p:nvSpPr>
          <p:spPr bwMode="auto">
            <a:xfrm>
              <a:off x="5492923" y="1967915"/>
              <a:ext cx="512232" cy="2490899"/>
            </a:xfrm>
            <a:prstGeom prst="rect">
              <a:avLst/>
            </a:prstGeom>
            <a:noFill/>
          </p:spPr>
          <p:txBody>
            <a:bodyPr vert="vert270" lIns="91432" tIns="45716" rIns="91432" bIns="45716">
              <a:spAutoFit/>
            </a:bodyPr>
            <a:lstStyle/>
            <a:p>
              <a:pPr algn="ctr" eaLnBrk="0" hangingPunct="0"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Incidence per 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1000 pyrs (95% CI)</a:t>
              </a:r>
            </a:p>
          </p:txBody>
        </p:sp>
        <p:cxnSp>
          <p:nvCxnSpPr>
            <p:cNvPr id="48" name="Straight Connector 22"/>
            <p:cNvCxnSpPr>
              <a:cxnSpLocks noChangeShapeType="1"/>
            </p:cNvCxnSpPr>
            <p:nvPr/>
          </p:nvCxnSpPr>
          <p:spPr bwMode="auto">
            <a:xfrm>
              <a:off x="6410842" y="4408081"/>
              <a:ext cx="56166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TextBox 48"/>
            <p:cNvSpPr txBox="1"/>
            <p:nvPr/>
          </p:nvSpPr>
          <p:spPr bwMode="auto">
            <a:xfrm rot="2587541">
              <a:off x="6328054" y="4758839"/>
              <a:ext cx="353126" cy="860966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Bacterial 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pneumonia</a:t>
              </a:r>
            </a:p>
          </p:txBody>
        </p:sp>
        <p:sp>
          <p:nvSpPr>
            <p:cNvPr id="50" name="TextBox 49"/>
            <p:cNvSpPr txBox="1"/>
            <p:nvPr/>
          </p:nvSpPr>
          <p:spPr bwMode="auto">
            <a:xfrm rot="2587541">
              <a:off x="6857562" y="4833685"/>
              <a:ext cx="353126" cy="771923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Cerebral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 infarction</a:t>
              </a:r>
            </a:p>
          </p:txBody>
        </p:sp>
        <p:sp>
          <p:nvSpPr>
            <p:cNvPr id="51" name="TextBox 50"/>
            <p:cNvSpPr txBox="1"/>
            <p:nvPr/>
          </p:nvSpPr>
          <p:spPr bwMode="auto">
            <a:xfrm rot="2587541">
              <a:off x="7405835" y="4718812"/>
              <a:ext cx="353126" cy="858838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Coronary 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angioplasty</a:t>
              </a:r>
            </a:p>
          </p:txBody>
        </p:sp>
        <p:sp>
          <p:nvSpPr>
            <p:cNvPr id="52" name="TextBox 51"/>
            <p:cNvSpPr txBox="1"/>
            <p:nvPr/>
          </p:nvSpPr>
          <p:spPr bwMode="auto">
            <a:xfrm rot="2587541">
              <a:off x="7923159" y="4747383"/>
              <a:ext cx="353126" cy="838227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Myocardial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 infarction</a:t>
              </a:r>
            </a:p>
          </p:txBody>
        </p:sp>
        <p:sp>
          <p:nvSpPr>
            <p:cNvPr id="53" name="TextBox 52"/>
            <p:cNvSpPr txBox="1"/>
            <p:nvPr/>
          </p:nvSpPr>
          <p:spPr bwMode="auto">
            <a:xfrm rot="2587541">
              <a:off x="8270530" y="4768925"/>
              <a:ext cx="353126" cy="1236870"/>
            </a:xfrm>
            <a:prstGeom prst="rect">
              <a:avLst/>
            </a:prstGeom>
            <a:noFill/>
          </p:spPr>
          <p:txBody>
            <a:bodyPr vert="vert270" wrap="none" lIns="91432" tIns="45716" rIns="91432" bIns="45716" anchor="ctr" anchorCtr="1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Procedures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on other arteries</a:t>
              </a:r>
            </a:p>
          </p:txBody>
        </p:sp>
        <p:sp>
          <p:nvSpPr>
            <p:cNvPr id="54" name="TextBox 53"/>
            <p:cNvSpPr txBox="1"/>
            <p:nvPr/>
          </p:nvSpPr>
          <p:spPr bwMode="auto">
            <a:xfrm rot="2587541">
              <a:off x="8953816" y="4820155"/>
              <a:ext cx="353126" cy="819251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Pulmonary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 embolism</a:t>
              </a:r>
            </a:p>
          </p:txBody>
        </p:sp>
        <p:sp>
          <p:nvSpPr>
            <p:cNvPr id="55" name="TextBox 54"/>
            <p:cNvSpPr txBox="1"/>
            <p:nvPr/>
          </p:nvSpPr>
          <p:spPr bwMode="auto">
            <a:xfrm rot="2587541">
              <a:off x="9364540" y="4732057"/>
              <a:ext cx="246409" cy="1287743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Fracture (trauma)</a:t>
              </a:r>
            </a:p>
          </p:txBody>
        </p:sp>
        <p:sp>
          <p:nvSpPr>
            <p:cNvPr id="56" name="TextBox 55"/>
            <p:cNvSpPr txBox="1"/>
            <p:nvPr/>
          </p:nvSpPr>
          <p:spPr bwMode="auto">
            <a:xfrm rot="2587541">
              <a:off x="11613500" y="4819500"/>
              <a:ext cx="353126" cy="739645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Non-AIDS</a:t>
              </a:r>
              <a:b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</a:b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 cancer</a:t>
              </a:r>
            </a:p>
          </p:txBody>
        </p:sp>
        <p:sp>
          <p:nvSpPr>
            <p:cNvPr id="57" name="TextBox 56"/>
            <p:cNvSpPr txBox="1"/>
            <p:nvPr/>
          </p:nvSpPr>
          <p:spPr bwMode="auto">
            <a:xfrm rot="2587541">
              <a:off x="10426970" y="4753447"/>
              <a:ext cx="246409" cy="979123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Osteoporosis</a:t>
              </a:r>
            </a:p>
          </p:txBody>
        </p:sp>
        <p:sp>
          <p:nvSpPr>
            <p:cNvPr id="58" name="TextBox 57"/>
            <p:cNvSpPr txBox="1"/>
            <p:nvPr/>
          </p:nvSpPr>
          <p:spPr bwMode="auto">
            <a:xfrm rot="2587541">
              <a:off x="11070206" y="4832296"/>
              <a:ext cx="246409" cy="678465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Diabetes</a:t>
              </a:r>
            </a:p>
          </p:txBody>
        </p:sp>
        <p:sp>
          <p:nvSpPr>
            <p:cNvPr id="59" name="TextBox 58"/>
            <p:cNvSpPr txBox="1"/>
            <p:nvPr/>
          </p:nvSpPr>
          <p:spPr bwMode="auto">
            <a:xfrm rot="2587541">
              <a:off x="9804020" y="4683372"/>
              <a:ext cx="353126" cy="1269203"/>
            </a:xfrm>
            <a:prstGeom prst="rect">
              <a:avLst/>
            </a:prstGeom>
            <a:noFill/>
          </p:spPr>
          <p:txBody>
            <a:bodyPr vert="vert270" wrap="none" lIns="91432" tIns="45716" rIns="91432" bIns="45716">
              <a:spAutoFit/>
            </a:bodyPr>
            <a:lstStyle/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Fracture </a:t>
              </a:r>
            </a:p>
            <a:p>
              <a:pPr algn="r" eaLnBrk="0" hangingPunct="0">
                <a:lnSpc>
                  <a:spcPts val="1100"/>
                </a:lnSpc>
                <a:defRPr/>
              </a:pPr>
              <a:r>
                <a:rPr lang="en-GB" sz="1600" b="1" dirty="0">
                  <a:solidFill>
                    <a:schemeClr val="tx2"/>
                  </a:solidFill>
                  <a:latin typeface="Calibri Light" panose="020F0302020204030204" pitchFamily="34" charset="0"/>
                  <a:ea typeface="MS PGothic" pitchFamily="34" charset="-128"/>
                  <a:cs typeface="Calibri Light" panose="020F0302020204030204" pitchFamily="34" charset="0"/>
                </a:rPr>
                <a:t>(minimal trauma)</a:t>
              </a: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6701935" y="2441421"/>
              <a:ext cx="0" cy="195942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>
              <a:off x="7204699" y="2926209"/>
              <a:ext cx="0" cy="391885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>
              <a:off x="7745027" y="2639052"/>
              <a:ext cx="0" cy="244928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8314248" y="2667768"/>
              <a:ext cx="0" cy="298981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8869023" y="2672835"/>
              <a:ext cx="0" cy="858092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9341449" y="2855264"/>
              <a:ext cx="0" cy="680731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9880332" y="2586689"/>
              <a:ext cx="0" cy="241549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>
              <a:off x="10380207" y="2799522"/>
              <a:ext cx="0" cy="413843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>
              <a:off x="10921979" y="2799522"/>
              <a:ext cx="0" cy="354723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11463751" y="2740401"/>
              <a:ext cx="0" cy="329386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11917394" y="2573175"/>
              <a:ext cx="0" cy="241549"/>
            </a:xfrm>
            <a:prstGeom prst="line">
              <a:avLst/>
            </a:prstGeom>
            <a:solidFill>
              <a:srgbClr val="0040A4"/>
            </a:solidFill>
            <a:ln w="190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5" name="Rectangle 74"/>
            <p:cNvSpPr/>
            <p:nvPr/>
          </p:nvSpPr>
          <p:spPr bwMode="auto">
            <a:xfrm rot="2706771">
              <a:off x="6654911" y="2483587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2706771">
              <a:off x="7153490" y="3072998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 rot="2706771">
              <a:off x="7698304" y="2702099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2706771">
              <a:off x="8266856" y="2765354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 rot="2706771">
              <a:off x="8821667" y="3107500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 rot="2706771">
              <a:off x="9293381" y="3138297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 rot="2706771">
              <a:off x="9833278" y="2658972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2706771">
              <a:off x="10333022" y="2948952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3" name="Rectangle 82"/>
            <p:cNvSpPr/>
            <p:nvPr/>
          </p:nvSpPr>
          <p:spPr bwMode="auto">
            <a:xfrm rot="2706771">
              <a:off x="10874713" y="2920614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 rot="2706771">
              <a:off x="11416403" y="2854485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2706771">
              <a:off x="11871247" y="2644597"/>
              <a:ext cx="108668" cy="96157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88" name="Straight Connector 154"/>
            <p:cNvCxnSpPr>
              <a:cxnSpLocks noChangeShapeType="1"/>
            </p:cNvCxnSpPr>
            <p:nvPr/>
          </p:nvCxnSpPr>
          <p:spPr bwMode="auto">
            <a:xfrm>
              <a:off x="6773806" y="2489379"/>
              <a:ext cx="0" cy="575036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9" name="Rectangle 88"/>
            <p:cNvSpPr/>
            <p:nvPr/>
          </p:nvSpPr>
          <p:spPr bwMode="auto">
            <a:xfrm>
              <a:off x="6717477" y="2714603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90" name="Straight Connector 157"/>
            <p:cNvCxnSpPr>
              <a:cxnSpLocks noChangeShapeType="1"/>
            </p:cNvCxnSpPr>
            <p:nvPr/>
          </p:nvCxnSpPr>
          <p:spPr bwMode="auto">
            <a:xfrm>
              <a:off x="7275850" y="2475962"/>
              <a:ext cx="0" cy="46961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Rectangle 90"/>
            <p:cNvSpPr/>
            <p:nvPr/>
          </p:nvSpPr>
          <p:spPr bwMode="auto">
            <a:xfrm>
              <a:off x="7219180" y="2663262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92" name="Straight Connector 161"/>
            <p:cNvCxnSpPr>
              <a:cxnSpLocks noChangeShapeType="1"/>
            </p:cNvCxnSpPr>
            <p:nvPr/>
          </p:nvCxnSpPr>
          <p:spPr bwMode="auto">
            <a:xfrm>
              <a:off x="7816905" y="2418458"/>
              <a:ext cx="0" cy="517532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" name="Rectangle 92"/>
            <p:cNvSpPr/>
            <p:nvPr/>
          </p:nvSpPr>
          <p:spPr bwMode="auto">
            <a:xfrm>
              <a:off x="7760868" y="2622597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94" name="Straight Connector 163"/>
            <p:cNvCxnSpPr>
              <a:cxnSpLocks noChangeShapeType="1"/>
            </p:cNvCxnSpPr>
            <p:nvPr/>
          </p:nvCxnSpPr>
          <p:spPr bwMode="auto">
            <a:xfrm>
              <a:off x="8390185" y="2537299"/>
              <a:ext cx="0" cy="66512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5" name="Rectangle 94"/>
            <p:cNvSpPr/>
            <p:nvPr/>
          </p:nvSpPr>
          <p:spPr bwMode="auto">
            <a:xfrm>
              <a:off x="8332548" y="2825501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96" name="Straight Connector 165"/>
            <p:cNvCxnSpPr>
              <a:cxnSpLocks noChangeShapeType="1"/>
            </p:cNvCxnSpPr>
            <p:nvPr/>
          </p:nvCxnSpPr>
          <p:spPr bwMode="auto">
            <a:xfrm>
              <a:off x="8943112" y="2673390"/>
              <a:ext cx="0" cy="856804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Rectangle 96"/>
            <p:cNvSpPr/>
            <p:nvPr/>
          </p:nvSpPr>
          <p:spPr bwMode="auto">
            <a:xfrm>
              <a:off x="8887357" y="3036622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98" name="Straight Connector 167"/>
            <p:cNvCxnSpPr>
              <a:cxnSpLocks noChangeShapeType="1"/>
            </p:cNvCxnSpPr>
            <p:nvPr/>
          </p:nvCxnSpPr>
          <p:spPr bwMode="auto">
            <a:xfrm>
              <a:off x="9399361" y="2707892"/>
              <a:ext cx="0" cy="107915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9" name="Rectangle 98"/>
            <p:cNvSpPr/>
            <p:nvPr/>
          </p:nvSpPr>
          <p:spPr bwMode="auto">
            <a:xfrm>
              <a:off x="9343451" y="3203382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00" name="Straight Connector 169"/>
            <p:cNvCxnSpPr>
              <a:cxnSpLocks noChangeShapeType="1"/>
            </p:cNvCxnSpPr>
            <p:nvPr/>
          </p:nvCxnSpPr>
          <p:spPr bwMode="auto">
            <a:xfrm>
              <a:off x="9931934" y="2355204"/>
              <a:ext cx="0" cy="437027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1" name="Rectangle 100"/>
            <p:cNvSpPr/>
            <p:nvPr/>
          </p:nvSpPr>
          <p:spPr bwMode="auto">
            <a:xfrm>
              <a:off x="9877099" y="2530591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02" name="Straight Connector 171"/>
            <p:cNvCxnSpPr>
              <a:cxnSpLocks noChangeShapeType="1"/>
            </p:cNvCxnSpPr>
            <p:nvPr/>
          </p:nvCxnSpPr>
          <p:spPr bwMode="auto">
            <a:xfrm>
              <a:off x="10437371" y="2418458"/>
              <a:ext cx="0" cy="66704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Rectangle 102"/>
            <p:cNvSpPr/>
            <p:nvPr/>
          </p:nvSpPr>
          <p:spPr bwMode="auto">
            <a:xfrm>
              <a:off x="10379971" y="2710080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04" name="Straight Connector 173"/>
            <p:cNvCxnSpPr>
              <a:cxnSpLocks noChangeShapeType="1"/>
            </p:cNvCxnSpPr>
            <p:nvPr/>
          </p:nvCxnSpPr>
          <p:spPr bwMode="auto">
            <a:xfrm>
              <a:off x="10973337" y="2573717"/>
              <a:ext cx="0" cy="667041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Rectangle 104"/>
            <p:cNvSpPr/>
            <p:nvPr/>
          </p:nvSpPr>
          <p:spPr bwMode="auto">
            <a:xfrm>
              <a:off x="10918536" y="2855487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06" name="Straight Connector 175"/>
            <p:cNvCxnSpPr>
              <a:cxnSpLocks noChangeShapeType="1"/>
            </p:cNvCxnSpPr>
            <p:nvPr/>
          </p:nvCxnSpPr>
          <p:spPr bwMode="auto">
            <a:xfrm>
              <a:off x="11521176" y="2554550"/>
              <a:ext cx="0" cy="465779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7" name="Rectangle 106"/>
            <p:cNvSpPr/>
            <p:nvPr/>
          </p:nvSpPr>
          <p:spPr bwMode="auto">
            <a:xfrm>
              <a:off x="11466473" y="2735554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08" name="Straight Connector 177"/>
            <p:cNvCxnSpPr>
              <a:cxnSpLocks noChangeShapeType="1"/>
            </p:cNvCxnSpPr>
            <p:nvPr/>
          </p:nvCxnSpPr>
          <p:spPr bwMode="auto">
            <a:xfrm>
              <a:off x="11972337" y="2240197"/>
              <a:ext cx="0" cy="44277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" name="Rectangle 108"/>
            <p:cNvSpPr/>
            <p:nvPr/>
          </p:nvSpPr>
          <p:spPr bwMode="auto">
            <a:xfrm>
              <a:off x="11915067" y="2422565"/>
              <a:ext cx="112460" cy="10350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lIns="91432" tIns="45716" rIns="91432" bIns="45716" anchor="ctr"/>
            <a:lstStyle/>
            <a:p>
              <a:pPr algn="ctr" eaLnBrk="0" hangingPunct="0">
                <a:defRPr/>
              </a:pPr>
              <a:endParaRPr lang="en-GB" sz="2000" b="1" dirty="0">
                <a:solidFill>
                  <a:schemeClr val="tx2"/>
                </a:solidFill>
                <a:latin typeface="Calibri Light" panose="020F0302020204030204" pitchFamily="34" charset="0"/>
                <a:ea typeface="MS PGothic" pitchFamily="34" charset="-128"/>
                <a:cs typeface="Calibri Light" panose="020F0302020204030204" pitchFamily="34" charset="0"/>
              </a:endParaRPr>
            </a:p>
          </p:txBody>
        </p:sp>
        <p:cxnSp>
          <p:nvCxnSpPr>
            <p:cNvPr id="114" name="Straight Connector 183"/>
            <p:cNvCxnSpPr>
              <a:cxnSpLocks noChangeShapeType="1"/>
            </p:cNvCxnSpPr>
            <p:nvPr/>
          </p:nvCxnSpPr>
          <p:spPr bwMode="auto">
            <a:xfrm flipV="1">
              <a:off x="6711051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Straight Connector 222"/>
            <p:cNvCxnSpPr>
              <a:cxnSpLocks noChangeShapeType="1"/>
            </p:cNvCxnSpPr>
            <p:nvPr/>
          </p:nvCxnSpPr>
          <p:spPr bwMode="auto">
            <a:xfrm flipV="1">
              <a:off x="7235144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Straight Connector 223"/>
            <p:cNvCxnSpPr>
              <a:cxnSpLocks noChangeShapeType="1"/>
            </p:cNvCxnSpPr>
            <p:nvPr/>
          </p:nvCxnSpPr>
          <p:spPr bwMode="auto">
            <a:xfrm flipV="1">
              <a:off x="7759238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7" name="Straight Connector 224"/>
            <p:cNvCxnSpPr>
              <a:cxnSpLocks noChangeShapeType="1"/>
            </p:cNvCxnSpPr>
            <p:nvPr/>
          </p:nvCxnSpPr>
          <p:spPr bwMode="auto">
            <a:xfrm flipV="1">
              <a:off x="8283330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8" name="Straight Connector 225"/>
            <p:cNvCxnSpPr>
              <a:cxnSpLocks noChangeShapeType="1"/>
            </p:cNvCxnSpPr>
            <p:nvPr/>
          </p:nvCxnSpPr>
          <p:spPr bwMode="auto">
            <a:xfrm flipV="1">
              <a:off x="8807424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9" name="Straight Connector 226"/>
            <p:cNvCxnSpPr>
              <a:cxnSpLocks noChangeShapeType="1"/>
            </p:cNvCxnSpPr>
            <p:nvPr/>
          </p:nvCxnSpPr>
          <p:spPr bwMode="auto">
            <a:xfrm flipV="1">
              <a:off x="9331517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Straight Connector 227"/>
            <p:cNvCxnSpPr>
              <a:cxnSpLocks noChangeShapeType="1"/>
            </p:cNvCxnSpPr>
            <p:nvPr/>
          </p:nvCxnSpPr>
          <p:spPr bwMode="auto">
            <a:xfrm flipV="1">
              <a:off x="9855611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1" name="Straight Connector 228"/>
            <p:cNvCxnSpPr>
              <a:cxnSpLocks noChangeShapeType="1"/>
            </p:cNvCxnSpPr>
            <p:nvPr/>
          </p:nvCxnSpPr>
          <p:spPr bwMode="auto">
            <a:xfrm flipV="1">
              <a:off x="10378008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" name="Straight Connector 229"/>
            <p:cNvCxnSpPr>
              <a:cxnSpLocks noChangeShapeType="1"/>
            </p:cNvCxnSpPr>
            <p:nvPr/>
          </p:nvCxnSpPr>
          <p:spPr bwMode="auto">
            <a:xfrm flipV="1">
              <a:off x="10903797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Straight Connector 230"/>
            <p:cNvCxnSpPr>
              <a:cxnSpLocks noChangeShapeType="1"/>
            </p:cNvCxnSpPr>
            <p:nvPr/>
          </p:nvCxnSpPr>
          <p:spPr bwMode="auto">
            <a:xfrm flipV="1">
              <a:off x="11427890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Straight Connector 231"/>
            <p:cNvCxnSpPr>
              <a:cxnSpLocks noChangeShapeType="1"/>
            </p:cNvCxnSpPr>
            <p:nvPr/>
          </p:nvCxnSpPr>
          <p:spPr bwMode="auto">
            <a:xfrm flipV="1">
              <a:off x="11950287" y="4415748"/>
              <a:ext cx="0" cy="843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Straight Connector 190"/>
            <p:cNvCxnSpPr>
              <a:cxnSpLocks noChangeShapeType="1"/>
              <a:endCxn id="85" idx="0"/>
            </p:cNvCxnSpPr>
            <p:nvPr/>
          </p:nvCxnSpPr>
          <p:spPr bwMode="auto">
            <a:xfrm flipV="1">
              <a:off x="6460029" y="2658746"/>
              <a:ext cx="5499616" cy="88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Straight Connector 246"/>
            <p:cNvCxnSpPr>
              <a:cxnSpLocks noChangeShapeType="1"/>
            </p:cNvCxnSpPr>
            <p:nvPr/>
          </p:nvCxnSpPr>
          <p:spPr bwMode="auto">
            <a:xfrm>
              <a:off x="6451548" y="3534027"/>
              <a:ext cx="5498739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74" name="Content Placeholder 4"/>
          <p:cNvSpPr txBox="1">
            <a:spLocks/>
          </p:cNvSpPr>
          <p:nvPr/>
        </p:nvSpPr>
        <p:spPr bwMode="auto">
          <a:xfrm>
            <a:off x="6475109" y="1491116"/>
            <a:ext cx="54336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Aft>
                <a:spcPct val="0"/>
              </a:spcAft>
              <a:buClr>
                <a:srgbClr val="9F162C"/>
              </a:buClr>
              <a:buSzPct val="80000"/>
              <a:defRPr/>
            </a:pPr>
            <a:r>
              <a:rPr lang="en-US" altLang="en-US" sz="2400" b="1" dirty="0" smtClean="0">
                <a:solidFill>
                  <a:schemeClr val="tx2"/>
                </a:solidFill>
                <a:latin typeface="+mj-lt"/>
              </a:rPr>
              <a:t>NCDs / comorbidities in HIV+ more common if age &gt;50</a:t>
            </a:r>
            <a:endParaRPr lang="en-US" altLang="en-US" sz="2000" b="1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66" name="Group 3"/>
          <p:cNvGrpSpPr>
            <a:grpSpLocks/>
          </p:cNvGrpSpPr>
          <p:nvPr/>
        </p:nvGrpSpPr>
        <p:grpSpPr bwMode="auto">
          <a:xfrm>
            <a:off x="8481545" y="2439003"/>
            <a:ext cx="1501066" cy="366446"/>
            <a:chOff x="7172872" y="5722874"/>
            <a:chExt cx="1596436" cy="462599"/>
          </a:xfrm>
        </p:grpSpPr>
        <p:grpSp>
          <p:nvGrpSpPr>
            <p:cNvPr id="169" name="Group 37"/>
            <p:cNvGrpSpPr>
              <a:grpSpLocks/>
            </p:cNvGrpSpPr>
            <p:nvPr/>
          </p:nvGrpSpPr>
          <p:grpSpPr bwMode="auto">
            <a:xfrm>
              <a:off x="7172872" y="5867399"/>
              <a:ext cx="311266" cy="187325"/>
              <a:chOff x="7288892" y="5829447"/>
              <a:chExt cx="213198" cy="115078"/>
            </a:xfrm>
          </p:grpSpPr>
          <p:cxnSp>
            <p:nvCxnSpPr>
              <p:cNvPr id="179" name="Straight Connector 178"/>
              <p:cNvCxnSpPr/>
              <p:nvPr/>
            </p:nvCxnSpPr>
            <p:spPr bwMode="auto">
              <a:xfrm rot="16200000">
                <a:off x="7395470" y="5779452"/>
                <a:ext cx="0" cy="213157"/>
              </a:xfrm>
              <a:prstGeom prst="line">
                <a:avLst/>
              </a:prstGeom>
              <a:solidFill>
                <a:srgbClr val="0040A4"/>
              </a:solidFill>
              <a:ln w="19050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0" name="Rectangle 179"/>
              <p:cNvSpPr/>
              <p:nvPr/>
            </p:nvSpPr>
            <p:spPr bwMode="auto">
              <a:xfrm rot="18906771">
                <a:off x="7353168" y="5829447"/>
                <a:ext cx="84592" cy="115078"/>
              </a:xfrm>
              <a:prstGeom prst="rect">
                <a:avLst/>
              </a:prstGeom>
              <a:solidFill>
                <a:schemeClr val="accent4"/>
              </a:solidFill>
              <a:ln w="9525" cap="flat" cmpd="sng" algn="ctr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72" name="TextBox 248"/>
            <p:cNvSpPr txBox="1">
              <a:spLocks noChangeArrowheads="1"/>
            </p:cNvSpPr>
            <p:nvPr/>
          </p:nvSpPr>
          <p:spPr bwMode="auto">
            <a:xfrm>
              <a:off x="7517949" y="5722874"/>
              <a:ext cx="1251359" cy="4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i="0" dirty="0">
                  <a:solidFill>
                    <a:srgbClr val="002060"/>
                  </a:solidFill>
                  <a:latin typeface="+mn-lt"/>
                  <a:ea typeface="MS PGothic" panose="020B0600070205080204" pitchFamily="34" charset="-128"/>
                </a:rPr>
                <a:t>Age 50–64</a:t>
              </a:r>
            </a:p>
          </p:txBody>
        </p:sp>
      </p:grpSp>
      <p:grpSp>
        <p:nvGrpSpPr>
          <p:cNvPr id="183" name="Group 3"/>
          <p:cNvGrpSpPr>
            <a:grpSpLocks/>
          </p:cNvGrpSpPr>
          <p:nvPr/>
        </p:nvGrpSpPr>
        <p:grpSpPr bwMode="auto">
          <a:xfrm>
            <a:off x="6917835" y="2433836"/>
            <a:ext cx="1254253" cy="369332"/>
            <a:chOff x="7179366" y="6022910"/>
            <a:chExt cx="1333942" cy="462599"/>
          </a:xfrm>
        </p:grpSpPr>
        <p:grpSp>
          <p:nvGrpSpPr>
            <p:cNvPr id="188" name="Group 35"/>
            <p:cNvGrpSpPr>
              <a:grpSpLocks/>
            </p:cNvGrpSpPr>
            <p:nvPr/>
          </p:nvGrpSpPr>
          <p:grpSpPr bwMode="auto">
            <a:xfrm>
              <a:off x="7179366" y="6184043"/>
              <a:ext cx="306225" cy="150495"/>
              <a:chOff x="7304976" y="6144183"/>
              <a:chExt cx="213146" cy="108000"/>
            </a:xfrm>
          </p:grpSpPr>
          <p:cxnSp>
            <p:nvCxnSpPr>
              <p:cNvPr id="190" name="Straight Connector 208"/>
              <p:cNvCxnSpPr>
                <a:cxnSpLocks noChangeShapeType="1"/>
              </p:cNvCxnSpPr>
              <p:nvPr/>
            </p:nvCxnSpPr>
            <p:spPr bwMode="auto">
              <a:xfrm rot="-5400000">
                <a:off x="7411549" y="6092213"/>
                <a:ext cx="0" cy="21314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91" name="Oval 190"/>
              <p:cNvSpPr/>
              <p:nvPr/>
            </p:nvSpPr>
            <p:spPr bwMode="auto">
              <a:xfrm rot="16200000">
                <a:off x="7355533" y="6144183"/>
                <a:ext cx="108000" cy="108000"/>
              </a:xfrm>
              <a:prstGeom prst="ellipse">
                <a:avLst/>
              </a:prstGeom>
              <a:solidFill>
                <a:schemeClr val="accent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89" name="TextBox 249"/>
            <p:cNvSpPr txBox="1">
              <a:spLocks noChangeArrowheads="1"/>
            </p:cNvSpPr>
            <p:nvPr/>
          </p:nvSpPr>
          <p:spPr bwMode="auto">
            <a:xfrm>
              <a:off x="7510856" y="6022910"/>
              <a:ext cx="1002452" cy="4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i="0" dirty="0">
                  <a:solidFill>
                    <a:srgbClr val="002060"/>
                  </a:solidFill>
                  <a:latin typeface="+mn-lt"/>
                  <a:ea typeface="MS PGothic" panose="020B0600070205080204" pitchFamily="34" charset="-128"/>
                </a:rPr>
                <a:t>Age &lt;50</a:t>
              </a:r>
            </a:p>
          </p:txBody>
        </p:sp>
      </p:grpSp>
      <p:grpSp>
        <p:nvGrpSpPr>
          <p:cNvPr id="196" name="Group 3"/>
          <p:cNvGrpSpPr>
            <a:grpSpLocks/>
          </p:cNvGrpSpPr>
          <p:nvPr/>
        </p:nvGrpSpPr>
        <p:grpSpPr bwMode="auto">
          <a:xfrm>
            <a:off x="10358856" y="2446481"/>
            <a:ext cx="1251138" cy="369332"/>
            <a:chOff x="7182679" y="5387879"/>
            <a:chExt cx="1330629" cy="462599"/>
          </a:xfrm>
        </p:grpSpPr>
        <p:grpSp>
          <p:nvGrpSpPr>
            <p:cNvPr id="197" name="Group 38"/>
            <p:cNvGrpSpPr>
              <a:grpSpLocks/>
            </p:cNvGrpSpPr>
            <p:nvPr/>
          </p:nvGrpSpPr>
          <p:grpSpPr bwMode="auto">
            <a:xfrm>
              <a:off x="7182679" y="5552123"/>
              <a:ext cx="297975" cy="166332"/>
              <a:chOff x="7297514" y="5552734"/>
              <a:chExt cx="213146" cy="115078"/>
            </a:xfrm>
          </p:grpSpPr>
          <p:cxnSp>
            <p:nvCxnSpPr>
              <p:cNvPr id="207" name="Straight Connector 214"/>
              <p:cNvCxnSpPr>
                <a:cxnSpLocks noChangeShapeType="1"/>
              </p:cNvCxnSpPr>
              <p:nvPr/>
            </p:nvCxnSpPr>
            <p:spPr bwMode="auto">
              <a:xfrm rot="-5400000">
                <a:off x="7404087" y="5503701"/>
                <a:ext cx="0" cy="213146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8" name="Rectangle 207"/>
              <p:cNvSpPr/>
              <p:nvPr/>
            </p:nvSpPr>
            <p:spPr bwMode="auto">
              <a:xfrm rot="16200000">
                <a:off x="7346540" y="5567977"/>
                <a:ext cx="115078" cy="84592"/>
              </a:xfrm>
              <a:prstGeom prst="rect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anchor="ctr"/>
              <a:lstStyle/>
              <a:p>
                <a:pPr algn="ctr" eaLnBrk="0" hangingPunct="0">
                  <a:defRPr/>
                </a:pPr>
                <a:endParaRPr lang="en-GB" sz="2000" b="1" dirty="0">
                  <a:solidFill>
                    <a:schemeClr val="tx2"/>
                  </a:solidFill>
                  <a:ea typeface="MS PGothic" pitchFamily="34" charset="-128"/>
                  <a:cs typeface="Arial" charset="0"/>
                </a:endParaRPr>
              </a:p>
            </p:txBody>
          </p:sp>
        </p:grpSp>
        <p:sp>
          <p:nvSpPr>
            <p:cNvPr id="198" name="TextBox 247"/>
            <p:cNvSpPr txBox="1">
              <a:spLocks noChangeArrowheads="1"/>
            </p:cNvSpPr>
            <p:nvPr/>
          </p:nvSpPr>
          <p:spPr bwMode="auto">
            <a:xfrm>
              <a:off x="7510856" y="5387879"/>
              <a:ext cx="1002452" cy="462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chemeClr val="folHlink"/>
                </a:buClr>
                <a:buFont typeface="Arial" panose="020B0604020202020204" pitchFamily="34" charset="0"/>
                <a:buChar char="•"/>
                <a:defRPr b="1"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GB" altLang="en-US" i="0" dirty="0">
                  <a:solidFill>
                    <a:srgbClr val="002060"/>
                  </a:solidFill>
                  <a:latin typeface="+mn-lt"/>
                  <a:ea typeface="MS PGothic" panose="020B0600070205080204" pitchFamily="34" charset="-128"/>
                </a:rPr>
                <a:t>Age 65+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99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>
                <a:ea typeface="MS PGothic" panose="020B0600070205080204" pitchFamily="34" charset="-128"/>
              </a:rPr>
              <a:t>NCDs / comorbidities in HIV+ an increasing cause of death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149" name="Text Placeholder 3"/>
          <p:cNvSpPr txBox="1">
            <a:spLocks/>
          </p:cNvSpPr>
          <p:nvPr/>
        </p:nvSpPr>
        <p:spPr>
          <a:xfrm>
            <a:off x="4639669" y="6571439"/>
            <a:ext cx="7559675" cy="28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/>
              <a:buNone/>
            </a:pPr>
            <a:r>
              <a:rPr lang="en-AU" altLang="en-US" sz="1200" b="1" dirty="0" smtClean="0">
                <a:solidFill>
                  <a:srgbClr val="002060"/>
                </a:solidFill>
                <a:latin typeface="+mj-lt"/>
              </a:rPr>
              <a:t>Ruppik et al. CROI </a:t>
            </a:r>
            <a:r>
              <a:rPr lang="en-AU" altLang="en-US" sz="1200" b="1" dirty="0" smtClean="0">
                <a:solidFill>
                  <a:srgbClr val="002060"/>
                </a:solidFill>
                <a:latin typeface="+mj-lt"/>
              </a:rPr>
              <a:t>2011; </a:t>
            </a:r>
            <a:r>
              <a:rPr lang="en-GB" altLang="en-GB" sz="1200" b="1" dirty="0" smtClean="0">
                <a:solidFill>
                  <a:srgbClr val="002060"/>
                </a:solidFill>
                <a:latin typeface="+mj-lt"/>
              </a:rPr>
              <a:t>Australian </a:t>
            </a:r>
            <a:r>
              <a:rPr lang="en-GB" altLang="en-GB" sz="1200" b="1" dirty="0" smtClean="0">
                <a:solidFill>
                  <a:srgbClr val="002060"/>
                </a:solidFill>
                <a:latin typeface="+mj-lt"/>
              </a:rPr>
              <a:t>HIV Observational Database annual report </a:t>
            </a:r>
            <a:r>
              <a:rPr lang="en-GB" altLang="en-GB" sz="1200" b="1" dirty="0" smtClean="0">
                <a:solidFill>
                  <a:srgbClr val="002060"/>
                </a:solidFill>
                <a:latin typeface="+mj-lt"/>
              </a:rPr>
              <a:t>2017</a:t>
            </a:r>
            <a:endParaRPr lang="da-DK" altLang="en-GB" sz="1200" b="1" dirty="0" smtClean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50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089714"/>
              </p:ext>
            </p:extLst>
          </p:nvPr>
        </p:nvGraphicFramePr>
        <p:xfrm>
          <a:off x="114300" y="2321263"/>
          <a:ext cx="6221526" cy="318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Worksheet" r:id="rId4" imgW="8258234" imgH="4162320" progId="Excel.Sheet.8">
                  <p:embed/>
                </p:oleObj>
              </mc:Choice>
              <mc:Fallback>
                <p:oleObj name="Worksheet" r:id="rId4" imgW="8258234" imgH="4162320" progId="Excel.Sheet.8">
                  <p:embed/>
                  <p:pic>
                    <p:nvPicPr>
                      <p:cNvPr id="54275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2321263"/>
                        <a:ext cx="6221526" cy="31843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TextBox 151"/>
          <p:cNvSpPr txBox="1"/>
          <p:nvPr/>
        </p:nvSpPr>
        <p:spPr>
          <a:xfrm>
            <a:off x="1189821" y="1662702"/>
            <a:ext cx="3449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rgbClr val="002060"/>
                </a:solidFill>
              </a:rPr>
              <a:t>Switzerland</a:t>
            </a:r>
            <a:endParaRPr lang="en-AU" sz="2200" b="1" dirty="0">
              <a:solidFill>
                <a:srgbClr val="00206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7216048" y="1681505"/>
            <a:ext cx="46931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200" b="1" dirty="0" smtClean="0">
                <a:solidFill>
                  <a:srgbClr val="002060"/>
                </a:solidFill>
              </a:rPr>
              <a:t>Australia</a:t>
            </a:r>
            <a:endParaRPr lang="en-AU" sz="2200" b="1" dirty="0">
              <a:solidFill>
                <a:srgbClr val="002060"/>
              </a:solidFill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3962225" y="2444156"/>
            <a:ext cx="517793" cy="2049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F04384-AB2F-493E-8A58-9974EBD6D291}"/>
              </a:ext>
            </a:extLst>
          </p:cNvPr>
          <p:cNvGrpSpPr/>
          <p:nvPr/>
        </p:nvGrpSpPr>
        <p:grpSpPr>
          <a:xfrm>
            <a:off x="6458812" y="2500962"/>
            <a:ext cx="5505627" cy="3739159"/>
            <a:chOff x="6358075" y="2676768"/>
            <a:chExt cx="5505627" cy="2892242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D70BE46-A41D-47F1-9EB9-36C015743552}"/>
                </a:ext>
              </a:extLst>
            </p:cNvPr>
            <p:cNvGrpSpPr/>
            <p:nvPr/>
          </p:nvGrpSpPr>
          <p:grpSpPr>
            <a:xfrm>
              <a:off x="6358075" y="2676768"/>
              <a:ext cx="5505627" cy="2291358"/>
              <a:chOff x="6533044" y="2750139"/>
              <a:chExt cx="5505627" cy="2291358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638AAB-E7F8-45E4-A68C-E95239A4ABB1}"/>
                  </a:ext>
                </a:extLst>
              </p:cNvPr>
              <p:cNvSpPr/>
              <p:nvPr/>
            </p:nvSpPr>
            <p:spPr>
              <a:xfrm>
                <a:off x="7314062" y="2871788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6B48201-8738-4877-A061-2B134CB76F41}"/>
                  </a:ext>
                </a:extLst>
              </p:cNvPr>
              <p:cNvSpPr/>
              <p:nvPr/>
            </p:nvSpPr>
            <p:spPr>
              <a:xfrm>
                <a:off x="8105426" y="2871788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648D8E-F737-4A47-9D35-9274E3BF9EE3}"/>
                  </a:ext>
                </a:extLst>
              </p:cNvPr>
              <p:cNvSpPr/>
              <p:nvPr/>
            </p:nvSpPr>
            <p:spPr>
              <a:xfrm>
                <a:off x="9698094" y="2867656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87ABCA9-FC0A-400B-BCBB-7F7027F1DA99}"/>
                  </a:ext>
                </a:extLst>
              </p:cNvPr>
              <p:cNvSpPr/>
              <p:nvPr/>
            </p:nvSpPr>
            <p:spPr>
              <a:xfrm>
                <a:off x="10492392" y="2867656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A707B2A-EA0E-429D-8E49-F9178A7FEAC6}"/>
                  </a:ext>
                </a:extLst>
              </p:cNvPr>
              <p:cNvSpPr/>
              <p:nvPr/>
            </p:nvSpPr>
            <p:spPr>
              <a:xfrm>
                <a:off x="11286382" y="2863484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2F22A9D-DA91-42BA-81C8-2C2F852E0C42}"/>
                  </a:ext>
                </a:extLst>
              </p:cNvPr>
              <p:cNvSpPr/>
              <p:nvPr/>
            </p:nvSpPr>
            <p:spPr>
              <a:xfrm>
                <a:off x="8903796" y="2867656"/>
                <a:ext cx="636656" cy="191388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8EEBA88C-020D-45D6-B8B1-672CADD8937E}"/>
                  </a:ext>
                </a:extLst>
              </p:cNvPr>
              <p:cNvGrpSpPr/>
              <p:nvPr/>
            </p:nvGrpSpPr>
            <p:grpSpPr>
              <a:xfrm>
                <a:off x="6533044" y="2750139"/>
                <a:ext cx="5505627" cy="2291358"/>
                <a:chOff x="6533044" y="2750139"/>
                <a:chExt cx="5505627" cy="2291358"/>
              </a:xfrm>
            </p:grpSpPr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BAF997CF-A41B-4929-830B-47E8594E13FF}"/>
                    </a:ext>
                  </a:extLst>
                </p:cNvPr>
                <p:cNvGrpSpPr/>
                <p:nvPr/>
              </p:nvGrpSpPr>
              <p:grpSpPr>
                <a:xfrm>
                  <a:off x="6721476" y="2750139"/>
                  <a:ext cx="5317195" cy="2291358"/>
                  <a:chOff x="6721476" y="2750139"/>
                  <a:chExt cx="5317195" cy="2291358"/>
                </a:xfrm>
              </p:grpSpPr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FA20E395-5036-4A3C-8A89-11810CC7372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226300" y="2870200"/>
                    <a:ext cx="0" cy="19727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Connector 34">
                    <a:extLst>
                      <a:ext uri="{FF2B5EF4-FFF2-40B4-BE49-F238E27FC236}">
                        <a16:creationId xmlns:a16="http://schemas.microsoft.com/office/drawing/2014/main" id="{A520A67A-4073-4E02-9BBE-82CFC909C4E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165975" y="4781091"/>
                    <a:ext cx="4822825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Connector 35">
                    <a:extLst>
                      <a:ext uri="{FF2B5EF4-FFF2-40B4-BE49-F238E27FC236}">
                        <a16:creationId xmlns:a16="http://schemas.microsoft.com/office/drawing/2014/main" id="{BEDDF525-EE9E-4796-9833-C10C5A6C2455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2877891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1299AB0E-C1D0-43FC-91C0-FF233B0EE957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3058539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F886DEB9-34DD-44BF-9A5B-BFEEA502FBB7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3249506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F9D3D5FD-D8A6-428E-84BB-6951370D09E7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3440473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0F47E417-AC86-4B7C-AEC7-EC21DA0A274B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363144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4A61F552-E06E-41BA-A297-ACA8848DD809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3822407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DE2C5228-D09A-485C-B059-3B85038C7716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4013374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AA790EBA-226F-461C-991C-7B7C7504846B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4204341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D99C5B19-08B9-4790-9F76-0E275D372E00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4395308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38EE77E3-3913-4145-846E-3B17FE950DE6}"/>
                      </a:ext>
                    </a:extLst>
                  </p:cNvPr>
                  <p:cNvCxnSpPr/>
                  <p:nvPr/>
                </p:nvCxnSpPr>
                <p:spPr>
                  <a:xfrm>
                    <a:off x="7156450" y="4586275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5827D07E-1E58-4297-A66E-3C83E1AD32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7974525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19998975-D154-4282-8BC5-8BFF282A99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8777800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>
                    <a:extLst>
                      <a:ext uri="{FF2B5EF4-FFF2-40B4-BE49-F238E27FC236}">
                        <a16:creationId xmlns:a16="http://schemas.microsoft.com/office/drawing/2014/main" id="{AEBB3B97-C2D8-42F0-AB76-9E0FCAA6135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9571550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7ED2835B-FA42-4C90-9F36-FF00C1A5A76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0365300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F8D44995-8A6C-4654-BE39-DD2EB06FDA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159050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3AED2D08-FDA4-43F7-9880-F0564750D3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11943275" y="4819650"/>
                    <a:ext cx="7200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0C17B4A3-2279-4D38-9F3A-3FEB61A5DDEA}"/>
                      </a:ext>
                    </a:extLst>
                  </p:cNvPr>
                  <p:cNvSpPr txBox="1"/>
                  <p:nvPr/>
                </p:nvSpPr>
                <p:spPr>
                  <a:xfrm>
                    <a:off x="7165975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1999–2002</a:t>
                    </a:r>
                    <a:endParaRPr lang="en-GB" sz="1100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5CF19FC7-7C6E-4D50-B63B-85C089227B74}"/>
                      </a:ext>
                    </a:extLst>
                  </p:cNvPr>
                  <p:cNvSpPr txBox="1"/>
                  <p:nvPr/>
                </p:nvSpPr>
                <p:spPr>
                  <a:xfrm>
                    <a:off x="8756917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2006–2008</a:t>
                    </a:r>
                    <a:endParaRPr lang="en-GB" sz="1100" dirty="0"/>
                  </a:p>
                </p:txBody>
              </p:sp>
              <p:sp>
                <p:nvSpPr>
                  <p:cNvPr id="54" name="TextBox 53">
                    <a:extLst>
                      <a:ext uri="{FF2B5EF4-FFF2-40B4-BE49-F238E27FC236}">
                        <a16:creationId xmlns:a16="http://schemas.microsoft.com/office/drawing/2014/main" id="{EF65728B-48DA-43F8-97E6-D5FDC9ECE5C8}"/>
                      </a:ext>
                    </a:extLst>
                  </p:cNvPr>
                  <p:cNvSpPr txBox="1"/>
                  <p:nvPr/>
                </p:nvSpPr>
                <p:spPr>
                  <a:xfrm>
                    <a:off x="9552388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2009–2011</a:t>
                    </a:r>
                    <a:endParaRPr lang="en-GB" sz="1100" dirty="0"/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FA87C46E-ACB7-4E88-8DE7-A09BF063970C}"/>
                      </a:ext>
                    </a:extLst>
                  </p:cNvPr>
                  <p:cNvSpPr txBox="1"/>
                  <p:nvPr/>
                </p:nvSpPr>
                <p:spPr>
                  <a:xfrm>
                    <a:off x="10347859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2012–2014</a:t>
                    </a:r>
                    <a:endParaRPr lang="en-GB" sz="1100" dirty="0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6862EB52-75F0-47C8-9B1F-87B0BA2E1712}"/>
                      </a:ext>
                    </a:extLst>
                  </p:cNvPr>
                  <p:cNvSpPr txBox="1"/>
                  <p:nvPr/>
                </p:nvSpPr>
                <p:spPr>
                  <a:xfrm>
                    <a:off x="11143332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2015–2017*</a:t>
                    </a:r>
                    <a:endParaRPr lang="en-GB" sz="1100" dirty="0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16F11C56-EAAC-456C-94FC-A6C0CA9B02B4}"/>
                      </a:ext>
                    </a:extLst>
                  </p:cNvPr>
                  <p:cNvSpPr txBox="1"/>
                  <p:nvPr/>
                </p:nvSpPr>
                <p:spPr>
                  <a:xfrm>
                    <a:off x="7961446" y="4839141"/>
                    <a:ext cx="895339" cy="2023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dirty="0"/>
                      <a:t>2003–2005</a:t>
                    </a:r>
                    <a:endParaRPr lang="en-GB" sz="1100" dirty="0"/>
                  </a:p>
                </p:txBody>
              </p:sp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102F6683-B4CF-4032-A48E-13D66E6E8211}"/>
                      </a:ext>
                    </a:extLst>
                  </p:cNvPr>
                  <p:cNvSpPr txBox="1"/>
                  <p:nvPr/>
                </p:nvSpPr>
                <p:spPr>
                  <a:xfrm>
                    <a:off x="6902520" y="4650286"/>
                    <a:ext cx="252412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0</a:t>
                    </a:r>
                    <a:endParaRPr lang="en-GB" sz="1200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E9BA38E2-68AA-47F6-B559-B2C8F5D9630B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4459317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10</a:t>
                    </a:r>
                    <a:endParaRPr lang="en-GB" sz="1200" dirty="0"/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377E8E9E-B8A7-4866-84D6-1A0779CB6838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4268350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20</a:t>
                    </a:r>
                    <a:endParaRPr lang="en-GB" sz="1200" dirty="0"/>
                  </a:p>
                </p:txBody>
              </p:sp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A0011397-BB2F-45CE-8C62-AC90C2FEFE29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4077383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30</a:t>
                    </a:r>
                    <a:endParaRPr lang="en-GB" sz="1200" dirty="0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C99A7207-409D-435F-A151-87849B51FF1E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3886416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40</a:t>
                    </a:r>
                    <a:endParaRPr lang="en-GB" sz="1200" dirty="0"/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81E8230E-EF71-4BF2-A5AD-8C9BE53F40A0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3695449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50</a:t>
                    </a:r>
                    <a:endParaRPr lang="en-GB" sz="12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5A99780C-A2DA-46D5-B037-70B105E723F5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3504482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60</a:t>
                    </a:r>
                    <a:endParaRPr lang="en-GB" sz="12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1EB3C06-87F8-439D-ACAA-897CFC91F0E4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3313515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70</a:t>
                    </a:r>
                    <a:endParaRPr lang="en-GB" sz="12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138B5DD5-2713-4A47-8818-6FAFB0762843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3122548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80</a:t>
                    </a:r>
                    <a:endParaRPr lang="en-GB" sz="12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B5E11B53-5870-41CE-9C02-30103ED91FAB}"/>
                      </a:ext>
                    </a:extLst>
                  </p:cNvPr>
                  <p:cNvSpPr txBox="1"/>
                  <p:nvPr/>
                </p:nvSpPr>
                <p:spPr>
                  <a:xfrm>
                    <a:off x="6789078" y="2931581"/>
                    <a:ext cx="365854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90</a:t>
                    </a:r>
                    <a:endParaRPr lang="en-GB" sz="1200" dirty="0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11B5B0D0-3706-4258-A7F9-43360AC54456}"/>
                      </a:ext>
                    </a:extLst>
                  </p:cNvPr>
                  <p:cNvSpPr txBox="1"/>
                  <p:nvPr/>
                </p:nvSpPr>
                <p:spPr>
                  <a:xfrm>
                    <a:off x="6721476" y="2750139"/>
                    <a:ext cx="433456" cy="21425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 dirty="0"/>
                      <a:t>100</a:t>
                    </a:r>
                    <a:endParaRPr lang="en-GB" sz="1200" dirty="0"/>
                  </a:p>
                </p:txBody>
              </p:sp>
            </p:grp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8A56DDD-1DB1-4890-BD3C-47ADF5E0C30A}"/>
                    </a:ext>
                  </a:extLst>
                </p:cNvPr>
                <p:cNvSpPr txBox="1"/>
                <p:nvPr/>
              </p:nvSpPr>
              <p:spPr>
                <a:xfrm rot="16200000">
                  <a:off x="5981110" y="3701220"/>
                  <a:ext cx="1473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/>
                    <a:t>Percentage (%)</a:t>
                  </a:r>
                  <a:endParaRPr lang="en-GB" b="1" dirty="0"/>
                </a:p>
              </p:txBody>
            </p: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815CCEE-B835-45F1-A2D8-DE8BF8118219}"/>
                  </a:ext>
                </a:extLst>
              </p:cNvPr>
              <p:cNvSpPr/>
              <p:nvPr/>
            </p:nvSpPr>
            <p:spPr>
              <a:xfrm>
                <a:off x="7314062" y="2871788"/>
                <a:ext cx="636656" cy="7439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3E6CCDD-87F6-44A1-92B2-73A448F3DA8D}"/>
                  </a:ext>
                </a:extLst>
              </p:cNvPr>
              <p:cNvSpPr/>
              <p:nvPr/>
            </p:nvSpPr>
            <p:spPr>
              <a:xfrm>
                <a:off x="8105426" y="2871788"/>
                <a:ext cx="636656" cy="73054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8CCC82A-5022-4573-9ED3-751355569932}"/>
                  </a:ext>
                </a:extLst>
              </p:cNvPr>
              <p:cNvSpPr/>
              <p:nvPr/>
            </p:nvSpPr>
            <p:spPr>
              <a:xfrm>
                <a:off x="8903796" y="2867656"/>
                <a:ext cx="636656" cy="4089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D27A2F4-936A-4A06-80A2-5F6EDB6DB6B4}"/>
                  </a:ext>
                </a:extLst>
              </p:cNvPr>
              <p:cNvSpPr/>
              <p:nvPr/>
            </p:nvSpPr>
            <p:spPr>
              <a:xfrm>
                <a:off x="9698094" y="2867656"/>
                <a:ext cx="636656" cy="325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D9F09CF-B8C1-4A99-A2AA-67EF8A58AB1C}"/>
                  </a:ext>
                </a:extLst>
              </p:cNvPr>
              <p:cNvSpPr/>
              <p:nvPr/>
            </p:nvSpPr>
            <p:spPr>
              <a:xfrm>
                <a:off x="10492392" y="2867656"/>
                <a:ext cx="636656" cy="97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789B75C5-7229-4313-9999-0D34B023011B}"/>
                  </a:ext>
                </a:extLst>
              </p:cNvPr>
              <p:cNvSpPr/>
              <p:nvPr/>
            </p:nvSpPr>
            <p:spPr>
              <a:xfrm>
                <a:off x="11286382" y="2863484"/>
                <a:ext cx="636656" cy="17737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85B8C9E-B367-42B7-A4E2-96E301C54EC0}"/>
                </a:ext>
              </a:extLst>
            </p:cNvPr>
            <p:cNvGrpSpPr/>
            <p:nvPr/>
          </p:nvGrpSpPr>
          <p:grpSpPr>
            <a:xfrm>
              <a:off x="8074092" y="5330944"/>
              <a:ext cx="3095831" cy="238066"/>
              <a:chOff x="8067139" y="5228038"/>
              <a:chExt cx="3095831" cy="23806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8CEBBFF8-18D0-4E47-B8DE-0FA0D11A22C7}"/>
                  </a:ext>
                </a:extLst>
              </p:cNvPr>
              <p:cNvGrpSpPr/>
              <p:nvPr/>
            </p:nvGrpSpPr>
            <p:grpSpPr>
              <a:xfrm>
                <a:off x="9760210" y="5228038"/>
                <a:ext cx="1402760" cy="238066"/>
                <a:chOff x="5102396" y="2260323"/>
                <a:chExt cx="1402760" cy="238066"/>
              </a:xfrm>
            </p:grpSpPr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D9DAA76-653E-4AC1-B13B-2A60F0BA8D80}"/>
                    </a:ext>
                  </a:extLst>
                </p:cNvPr>
                <p:cNvSpPr/>
                <p:nvPr/>
              </p:nvSpPr>
              <p:spPr>
                <a:xfrm>
                  <a:off x="5102396" y="2330661"/>
                  <a:ext cx="107828" cy="900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0A5C558-A99B-426A-9B86-4E6D959C85F0}"/>
                    </a:ext>
                  </a:extLst>
                </p:cNvPr>
                <p:cNvSpPr txBox="1"/>
                <p:nvPr/>
              </p:nvSpPr>
              <p:spPr>
                <a:xfrm>
                  <a:off x="5210223" y="2260323"/>
                  <a:ext cx="1294933" cy="23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AIDS related</a:t>
                  </a:r>
                  <a:endParaRPr lang="en-GB" sz="1400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1914641-0B2A-449B-9E2B-EA87D606BA7A}"/>
                  </a:ext>
                </a:extLst>
              </p:cNvPr>
              <p:cNvGrpSpPr/>
              <p:nvPr/>
            </p:nvGrpSpPr>
            <p:grpSpPr>
              <a:xfrm>
                <a:off x="8067139" y="5228038"/>
                <a:ext cx="1566862" cy="238066"/>
                <a:chOff x="4834922" y="2260323"/>
                <a:chExt cx="1566862" cy="238066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4A6566A-98CD-4885-9944-206F9D4D2BD7}"/>
                    </a:ext>
                  </a:extLst>
                </p:cNvPr>
                <p:cNvSpPr/>
                <p:nvPr/>
              </p:nvSpPr>
              <p:spPr>
                <a:xfrm>
                  <a:off x="4834922" y="2336045"/>
                  <a:ext cx="108162" cy="86621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8AE808E-50FA-4AD2-BF6A-B05F0F061B0E}"/>
                    </a:ext>
                  </a:extLst>
                </p:cNvPr>
                <p:cNvSpPr txBox="1"/>
                <p:nvPr/>
              </p:nvSpPr>
              <p:spPr>
                <a:xfrm>
                  <a:off x="4948284" y="2260323"/>
                  <a:ext cx="1453500" cy="238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Non-AIDS related</a:t>
                  </a:r>
                  <a:endParaRPr lang="en-GB" sz="1400" dirty="0"/>
                </a:p>
              </p:txBody>
            </p:sp>
          </p:grp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4E4338A-CA1A-4A75-8AA5-D4348C344C69}"/>
                </a:ext>
              </a:extLst>
            </p:cNvPr>
            <p:cNvSpPr txBox="1"/>
            <p:nvPr/>
          </p:nvSpPr>
          <p:spPr>
            <a:xfrm>
              <a:off x="8775800" y="4985917"/>
              <a:ext cx="1591066" cy="285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Calendar year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239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Comorbidities </a:t>
            </a:r>
            <a:r>
              <a:rPr lang="en-US" altLang="en-US" dirty="0" smtClean="0"/>
              <a:t>in HIV make </a:t>
            </a:r>
            <a:r>
              <a:rPr lang="en-US" altLang="en-US" dirty="0"/>
              <a:t>care more complex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576115"/>
              </p:ext>
            </p:extLst>
          </p:nvPr>
        </p:nvGraphicFramePr>
        <p:xfrm>
          <a:off x="1701227" y="1627964"/>
          <a:ext cx="8937625" cy="4052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7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3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5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What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Interval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Organ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75000"/>
                        </a:lnSpc>
                      </a:pP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CVD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ASCVD</a:t>
                      </a: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(including diabetes)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1-2</a:t>
                      </a: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years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weight gain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every visit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extLst>
                  <a:ext uri="{0D108BD9-81ED-4DB2-BD59-A6C34878D82A}">
                    <a16:rowId xmlns:a16="http://schemas.microsoft.com/office/drawing/2014/main" val="725555203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Renal 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eGFR / U</a:t>
                      </a:r>
                      <a:r>
                        <a:rPr lang="en-AU" sz="2400" b="0" baseline="-250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Prot:Cr</a:t>
                      </a: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other causes</a:t>
                      </a:r>
                      <a:endParaRPr lang="en-AU" sz="2400" b="0" baseline="-250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6 months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Bone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DXA / FRAX / other causes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2-5 years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 CNS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symptoms; LP / MRI if symptomatic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12 months</a:t>
                      </a:r>
                      <a:endParaRPr lang="en-A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r>
                        <a:rPr lang="en-AU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Cancer</a:t>
                      </a: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breast / bowel</a:t>
                      </a: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lung / liver</a:t>
                      </a: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75000"/>
                        </a:lnSpc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</a:t>
                      </a:r>
                      <a:r>
                        <a:rPr lang="en-AU" sz="2400" b="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 HIV-</a:t>
                      </a:r>
                    </a:p>
                  </a:txBody>
                  <a:tcPr marL="91422" marR="91422" marT="45653" marB="45653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271">
                <a:tc>
                  <a:txBody>
                    <a:bodyPr/>
                    <a:lstStyle/>
                    <a:p>
                      <a:pPr>
                        <a:lnSpc>
                          <a:spcPct val="75000"/>
                        </a:lnSpc>
                      </a:pPr>
                      <a:endParaRPr lang="en-A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Pap smear</a:t>
                      </a: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1-2 years</a:t>
                      </a:r>
                    </a:p>
                  </a:txBody>
                  <a:tcPr marL="91422" marR="91422" marT="45653" marB="45653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4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16457</TotalTime>
  <Words>2384</Words>
  <Application>Microsoft Office PowerPoint</Application>
  <PresentationFormat>Widescreen</PresentationFormat>
  <Paragraphs>762</Paragraphs>
  <Slides>37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ＭＳ Ｐゴシック</vt:lpstr>
      <vt:lpstr>ＭＳ Ｐゴシック</vt:lpstr>
      <vt:lpstr>Arial</vt:lpstr>
      <vt:lpstr>Calibri</vt:lpstr>
      <vt:lpstr>Calibri Light</vt:lpstr>
      <vt:lpstr>Franklin Gothic Book</vt:lpstr>
      <vt:lpstr>MetaBook-Roman</vt:lpstr>
      <vt:lpstr>Raleway</vt:lpstr>
      <vt:lpstr>Times New Roman</vt:lpstr>
      <vt:lpstr>Wingdings</vt:lpstr>
      <vt:lpstr>AIDS 2016_Template</vt:lpstr>
      <vt:lpstr>Worksheet</vt:lpstr>
      <vt:lpstr>Chart</vt:lpstr>
      <vt:lpstr>Noncommunicable diseases  among persons living with HIV</vt:lpstr>
      <vt:lpstr>Disclosures</vt:lpstr>
      <vt:lpstr>Global burden of noncommunicable diseases 2017</vt:lpstr>
      <vt:lpstr>Global burden of noncommunicable diseases 2017</vt:lpstr>
      <vt:lpstr>Global burden of noncommunicable diseases 2017</vt:lpstr>
      <vt:lpstr>NCDs / comorbidities more common in HIV+</vt:lpstr>
      <vt:lpstr>NCDs / comorbidities in HIV+ shorten life</vt:lpstr>
      <vt:lpstr>NCDs / comorbidities in HIV+ an increasing cause of death</vt:lpstr>
      <vt:lpstr>Comorbidities in HIV make care more complex</vt:lpstr>
      <vt:lpstr>Cardiovascular disease (CVD)</vt:lpstr>
      <vt:lpstr>Cardiovascular disease (CVD)</vt:lpstr>
      <vt:lpstr>CVD: abacavir</vt:lpstr>
      <vt:lpstr>CVD: risk assessment</vt:lpstr>
      <vt:lpstr>CVD management: smoking cessation</vt:lpstr>
      <vt:lpstr>CVD management: statins and/or PIr switching</vt:lpstr>
      <vt:lpstr>CVD: ART modification vs. traditional risk factors</vt:lpstr>
      <vt:lpstr>Obesity</vt:lpstr>
      <vt:lpstr>Weight gain and INSTIs: initial ART</vt:lpstr>
      <vt:lpstr>Weight gain and INSTIs: body composition</vt:lpstr>
      <vt:lpstr>Weight gain and INSTIs: switch trials</vt:lpstr>
      <vt:lpstr>Weight gain and INSTIs: potential significance</vt:lpstr>
      <vt:lpstr>Obesity: WHO strategies</vt:lpstr>
      <vt:lpstr>Cancer</vt:lpstr>
      <vt:lpstr>Hepatocellular carcinoma secondary to HBV / HCV</vt:lpstr>
      <vt:lpstr>Chronic Obstructive Pulmonary Disease (COPD)</vt:lpstr>
      <vt:lpstr>COPD</vt:lpstr>
      <vt:lpstr>Chronic kidney disease</vt:lpstr>
      <vt:lpstr>Chronic kidney disease: role of TDF</vt:lpstr>
      <vt:lpstr>Chronic kidney disease: management</vt:lpstr>
      <vt:lpstr>Low bone density / fractures</vt:lpstr>
      <vt:lpstr>Low bone density / fractures</vt:lpstr>
      <vt:lpstr>Low bone density / fractures: management</vt:lpstr>
      <vt:lpstr>NCDs: WHO’s “best buys”</vt:lpstr>
      <vt:lpstr>Conclusions</vt:lpstr>
      <vt:lpstr>Conclusions</vt:lpstr>
      <vt:lpstr>Conclusions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201</cp:revision>
  <cp:lastPrinted>2017-01-16T15:31:13Z</cp:lastPrinted>
  <dcterms:created xsi:type="dcterms:W3CDTF">2017-01-13T09:09:35Z</dcterms:created>
  <dcterms:modified xsi:type="dcterms:W3CDTF">2019-07-24T18:29:49Z</dcterms:modified>
</cp:coreProperties>
</file>